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0"/>
  </p:notesMasterIdLst>
  <p:sldIdLst>
    <p:sldId id="322" r:id="rId2"/>
    <p:sldId id="371" r:id="rId3"/>
    <p:sldId id="372" r:id="rId4"/>
    <p:sldId id="323" r:id="rId5"/>
    <p:sldId id="437" r:id="rId6"/>
    <p:sldId id="438" r:id="rId7"/>
    <p:sldId id="439" r:id="rId8"/>
    <p:sldId id="440" r:id="rId9"/>
    <p:sldId id="324" r:id="rId10"/>
    <p:sldId id="373" r:id="rId11"/>
    <p:sldId id="374" r:id="rId12"/>
    <p:sldId id="325" r:id="rId13"/>
    <p:sldId id="398" r:id="rId14"/>
    <p:sldId id="326" r:id="rId15"/>
    <p:sldId id="327" r:id="rId16"/>
    <p:sldId id="331" r:id="rId17"/>
    <p:sldId id="354" r:id="rId18"/>
    <p:sldId id="410" r:id="rId19"/>
    <p:sldId id="328" r:id="rId20"/>
    <p:sldId id="329" r:id="rId21"/>
    <p:sldId id="375" r:id="rId22"/>
    <p:sldId id="421" r:id="rId23"/>
    <p:sldId id="422" r:id="rId24"/>
    <p:sldId id="330" r:id="rId25"/>
    <p:sldId id="351" r:id="rId26"/>
    <p:sldId id="352" r:id="rId27"/>
    <p:sldId id="332" r:id="rId28"/>
    <p:sldId id="411" r:id="rId29"/>
    <p:sldId id="412" r:id="rId30"/>
    <p:sldId id="413" r:id="rId31"/>
    <p:sldId id="414" r:id="rId32"/>
    <p:sldId id="334" r:id="rId33"/>
    <p:sldId id="415" r:id="rId34"/>
    <p:sldId id="335" r:id="rId35"/>
    <p:sldId id="336" r:id="rId36"/>
    <p:sldId id="416" r:id="rId37"/>
    <p:sldId id="337" r:id="rId38"/>
    <p:sldId id="417" r:id="rId39"/>
    <p:sldId id="338" r:id="rId40"/>
    <p:sldId id="418" r:id="rId41"/>
    <p:sldId id="419" r:id="rId42"/>
    <p:sldId id="427" r:id="rId43"/>
    <p:sldId id="428" r:id="rId44"/>
    <p:sldId id="377" r:id="rId45"/>
    <p:sldId id="380" r:id="rId46"/>
    <p:sldId id="420" r:id="rId47"/>
    <p:sldId id="408" r:id="rId48"/>
    <p:sldId id="292" r:id="rId49"/>
    <p:sldId id="387" r:id="rId50"/>
    <p:sldId id="295" r:id="rId51"/>
    <p:sldId id="361" r:id="rId52"/>
    <p:sldId id="353" r:id="rId53"/>
    <p:sldId id="362" r:id="rId54"/>
    <p:sldId id="423" r:id="rId55"/>
    <p:sldId id="298" r:id="rId56"/>
    <p:sldId id="304" r:id="rId57"/>
    <p:sldId id="388" r:id="rId58"/>
    <p:sldId id="424" r:id="rId59"/>
    <p:sldId id="425" r:id="rId60"/>
    <p:sldId id="293" r:id="rId61"/>
    <p:sldId id="390" r:id="rId62"/>
    <p:sldId id="294" r:id="rId63"/>
    <p:sldId id="391" r:id="rId64"/>
    <p:sldId id="426" r:id="rId65"/>
    <p:sldId id="306" r:id="rId66"/>
    <p:sldId id="307" r:id="rId67"/>
    <p:sldId id="305" r:id="rId68"/>
    <p:sldId id="309" r:id="rId69"/>
    <p:sldId id="429" r:id="rId70"/>
    <p:sldId id="430" r:id="rId71"/>
    <p:sldId id="310" r:id="rId72"/>
    <p:sldId id="394" r:id="rId73"/>
    <p:sldId id="431" r:id="rId74"/>
    <p:sldId id="432" r:id="rId75"/>
    <p:sldId id="433" r:id="rId76"/>
    <p:sldId id="434" r:id="rId77"/>
    <p:sldId id="435" r:id="rId78"/>
    <p:sldId id="436" r:id="rId79"/>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guide id="3" orient="horz"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2723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93" autoAdjust="0"/>
    <p:restoredTop sz="83636" autoAdjust="0"/>
  </p:normalViewPr>
  <p:slideViewPr>
    <p:cSldViewPr>
      <p:cViewPr varScale="1">
        <p:scale>
          <a:sx n="92" d="100"/>
          <a:sy n="92" d="100"/>
        </p:scale>
        <p:origin x="167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3168" y="-91"/>
      </p:cViewPr>
      <p:guideLst>
        <p:guide orient="horz" pos="3126"/>
        <p:guide pos="2141"/>
        <p:guide orient="horz"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dirty="0"/>
              <a:t>CA 2024 - REPARTITION  DEPENSES REELLES DE FCT </a:t>
            </a:r>
          </a:p>
          <a:p>
            <a:pPr>
              <a:defRPr b="1"/>
            </a:pPr>
            <a:endParaRPr lang="fr-FR"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2850302957791014E-2"/>
          <c:y val="0.21603595418320232"/>
          <c:w val="0.83769111124404982"/>
          <c:h val="0.73265235221405423"/>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07D-4B7D-868E-059223D4586D}"/>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07D-4B7D-868E-059223D4586D}"/>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07D-4B7D-868E-059223D4586D}"/>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07D-4B7D-868E-059223D4586D}"/>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507D-4B7D-868E-059223D4586D}"/>
              </c:ext>
            </c:extLst>
          </c:dPt>
          <c:dLbls>
            <c:dLbl>
              <c:idx val="0"/>
              <c:layout>
                <c:manualLayout>
                  <c:x val="5.2525984251968506E-2"/>
                  <c:y val="-9.6192460247401818E-3"/>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fld id="{97E957EF-CF83-460E-B1B4-EDCFEC25B0D7}" type="CATEGORYNAME">
                      <a:rPr lang="fr-FR" sz="1400" smtClean="0"/>
                      <a:pPr>
                        <a:defRPr sz="1400" b="1"/>
                      </a:pPr>
                      <a:t>[NOM DE CATÉGORIE]</a:t>
                    </a:fld>
                    <a:endParaRPr lang="fr-FR" sz="1400" dirty="0"/>
                  </a:p>
                  <a:p>
                    <a:pPr>
                      <a:defRPr sz="1400" b="1"/>
                    </a:pPr>
                    <a:r>
                      <a:rPr lang="fr-FR" sz="1400" baseline="0" dirty="0"/>
                      <a:t> </a:t>
                    </a:r>
                    <a:fld id="{8D7F278B-62D3-4B33-BC8F-55DB77CF0FF9}" type="VALUE">
                      <a:rPr lang="fr-FR" sz="1400" baseline="0"/>
                      <a:pPr>
                        <a:defRPr sz="1400" b="1"/>
                      </a:pPr>
                      <a:t>[VALEUR]</a:t>
                    </a:fld>
                    <a:endParaRPr lang="fr-FR" sz="1400" baseline="0" dirty="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layout>
                    <c:manualLayout>
                      <c:w val="0.21740458124552614"/>
                      <c:h val="0.18621823617339311"/>
                    </c:manualLayout>
                  </c15:layout>
                  <c15:dlblFieldTable/>
                  <c15:showDataLabelsRange val="0"/>
                </c:ext>
                <c:ext xmlns:c16="http://schemas.microsoft.com/office/drawing/2014/chart" uri="{C3380CC4-5D6E-409C-BE32-E72D297353CC}">
                  <c16:uniqueId val="{00000001-507D-4B7D-868E-059223D4586D}"/>
                </c:ext>
              </c:extLst>
            </c:dLbl>
            <c:dLbl>
              <c:idx val="1"/>
              <c:layout>
                <c:manualLayout>
                  <c:x val="-0.1333563350035791"/>
                  <c:y val="-7.4036933724091661E-2"/>
                </c:manualLayout>
              </c:layout>
              <c:tx>
                <c:rich>
                  <a:bodyPr/>
                  <a:lstStyle/>
                  <a:p>
                    <a:fld id="{8EF7E417-7E6C-4CFA-9C60-794FF3BAABB3}" type="CATEGORYNAME">
                      <a:rPr lang="en-US" smtClean="0"/>
                      <a:pPr/>
                      <a:t>[NOM DE CATÉGORIE]</a:t>
                    </a:fld>
                    <a:r>
                      <a:rPr lang="en-US" baseline="0" dirty="0"/>
                      <a:t> </a:t>
                    </a:r>
                    <a:fld id="{1FEF61DD-EDEC-4ACD-852B-1C0009B133DD}" type="VALUE">
                      <a:rPr lang="en-US" baseline="0"/>
                      <a:pPr/>
                      <a:t>[VALEUR]</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07D-4B7D-868E-059223D4586D}"/>
                </c:ext>
              </c:extLst>
            </c:dLbl>
            <c:dLbl>
              <c:idx val="2"/>
              <c:layout>
                <c:manualLayout>
                  <c:x val="-0.10546290019834627"/>
                  <c:y val="1.2770282797327642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fld id="{C2FC65A0-2CEC-43CE-8920-C2D6F3C0E6A7}" type="CATEGORYNAME">
                      <a:rPr lang="fr-FR" smtClean="0"/>
                      <a:pPr>
                        <a:defRPr sz="1400" b="1"/>
                      </a:pPr>
                      <a:t>[NOM DE CATÉGORIE]</a:t>
                    </a:fld>
                    <a:r>
                      <a:rPr lang="fr-FR" baseline="0"/>
                      <a:t> </a:t>
                    </a:r>
                  </a:p>
                  <a:p>
                    <a:pPr>
                      <a:defRPr sz="1400" b="1"/>
                    </a:pPr>
                    <a:fld id="{98D1DD8D-86CB-437D-964D-016D8FD68C96}" type="VALUE">
                      <a:rPr lang="fr-FR" baseline="0" smtClean="0"/>
                      <a:pPr>
                        <a:defRPr sz="1400" b="1"/>
                      </a:pPr>
                      <a:t>[VALEUR]</a:t>
                    </a:fld>
                    <a:endParaRPr lang="fr-F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layout>
                    <c:manualLayout>
                      <c:w val="0.28543783596694383"/>
                      <c:h val="0.17791654101925186"/>
                    </c:manualLayout>
                  </c15:layout>
                  <c15:dlblFieldTable/>
                  <c15:showDataLabelsRange val="0"/>
                </c:ext>
                <c:ext xmlns:c16="http://schemas.microsoft.com/office/drawing/2014/chart" uri="{C3380CC4-5D6E-409C-BE32-E72D297353CC}">
                  <c16:uniqueId val="{00000005-507D-4B7D-868E-059223D4586D}"/>
                </c:ext>
              </c:extLst>
            </c:dLbl>
            <c:dLbl>
              <c:idx val="3"/>
              <c:layout>
                <c:manualLayout>
                  <c:x val="0.14375520222544885"/>
                  <c:y val="-2.2487428190398215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r>
                      <a:rPr lang="fr-FR" sz="1400" dirty="0"/>
                      <a:t>Charges financières</a:t>
                    </a:r>
                    <a:r>
                      <a:rPr lang="fr-FR" sz="1400" baseline="0" dirty="0"/>
                      <a:t> et autres</a:t>
                    </a:r>
                    <a:endParaRPr lang="fr-FR" sz="1400" dirty="0"/>
                  </a:p>
                  <a:p>
                    <a:pPr>
                      <a:defRPr sz="1400" b="1"/>
                    </a:pPr>
                    <a:r>
                      <a:rPr lang="fr-FR" sz="1400" dirty="0"/>
                      <a:t>1,32%</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layout>
                    <c:manualLayout>
                      <c:w val="0.33568892986249393"/>
                      <c:h val="0.13316456901614107"/>
                    </c:manualLayout>
                  </c15:layout>
                  <c15:showDataLabelsRange val="0"/>
                </c:ext>
                <c:ext xmlns:c16="http://schemas.microsoft.com/office/drawing/2014/chart" uri="{C3380CC4-5D6E-409C-BE32-E72D297353CC}">
                  <c16:uniqueId val="{00000007-507D-4B7D-868E-059223D4586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depfct!$A$9:$A$13</c:f>
              <c:strCache>
                <c:ptCount val="4"/>
                <c:pt idx="0">
                  <c:v>Charges à caractère général</c:v>
                </c:pt>
                <c:pt idx="1">
                  <c:v>Frais de personnel</c:v>
                </c:pt>
                <c:pt idx="2">
                  <c:v>Autres charges de gestion</c:v>
                </c:pt>
                <c:pt idx="3">
                  <c:v>Charges financières et autres</c:v>
                </c:pt>
              </c:strCache>
            </c:strRef>
          </c:cat>
          <c:val>
            <c:numRef>
              <c:f>depfct!$B$9:$B$13</c:f>
              <c:numCache>
                <c:formatCode>0.00%</c:formatCode>
                <c:ptCount val="5"/>
                <c:pt idx="0">
                  <c:v>0.25519999999999998</c:v>
                </c:pt>
                <c:pt idx="1">
                  <c:v>0.60750000000000004</c:v>
                </c:pt>
                <c:pt idx="2">
                  <c:v>0.1241</c:v>
                </c:pt>
                <c:pt idx="3">
                  <c:v>1.32E-2</c:v>
                </c:pt>
              </c:numCache>
            </c:numRef>
          </c:val>
          <c:extLst>
            <c:ext xmlns:c16="http://schemas.microsoft.com/office/drawing/2014/chart" uri="{C3380CC4-5D6E-409C-BE32-E72D297353CC}">
              <c16:uniqueId val="{0000000A-507D-4B7D-868E-059223D4586D}"/>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b="1" dirty="0"/>
              <a:t>DOB</a:t>
            </a:r>
            <a:r>
              <a:rPr lang="fr-FR" b="1" baseline="0" dirty="0"/>
              <a:t> 2025 - REPARTITION DES DEP D'INVT incl reports</a:t>
            </a:r>
          </a:p>
          <a:p>
            <a:pPr>
              <a:defRPr/>
            </a:pPr>
            <a:r>
              <a:rPr lang="fr-FR" b="1" baseline="0" dirty="0"/>
              <a:t>5 477 000 €</a:t>
            </a:r>
            <a:endParaRPr lang="fr-FR"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60176401245486E-2"/>
          <c:y val="0.20820352522559221"/>
          <c:w val="0.89685118565980382"/>
          <c:h val="0.7775501796096731"/>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2FB-4DD6-9AA9-18839E0DEDF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2FB-4DD6-9AA9-18839E0DEDF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2FB-4DD6-9AA9-18839E0DEDF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2FB-4DD6-9AA9-18839E0DEDF9}"/>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22FB-4DD6-9AA9-18839E0DEDF9}"/>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22FB-4DD6-9AA9-18839E0DEDF9}"/>
              </c:ext>
            </c:extLst>
          </c:dPt>
          <c:dLbls>
            <c:dLbl>
              <c:idx val="0"/>
              <c:layout>
                <c:manualLayout>
                  <c:x val="-9.9841508340655971E-2"/>
                  <c:y val="-3.138598026145243E-2"/>
                </c:manualLayout>
              </c:layout>
              <c:tx>
                <c:rich>
                  <a:bodyPr/>
                  <a:lstStyle/>
                  <a:p>
                    <a:fld id="{14979EF3-2C79-477F-91FB-DAC905871021}" type="CATEGORYNAME">
                      <a:rPr lang="fr-FR" smtClean="0"/>
                      <a:pPr/>
                      <a:t>[NOM DE CATÉGORIE]</a:t>
                    </a:fld>
                    <a:r>
                      <a:rPr lang="fr-FR" baseline="0" dirty="0"/>
                      <a:t> </a:t>
                    </a:r>
                    <a:fld id="{8061363A-8668-4658-A41A-98DDE14D82F4}" type="VALUE">
                      <a:rPr lang="fr-FR" baseline="0"/>
                      <a:pPr/>
                      <a:t>[VALEUR]</a:t>
                    </a:fld>
                    <a:endParaRPr lang="fr-F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FB-4DD6-9AA9-18839E0DEDF9}"/>
                </c:ext>
              </c:extLst>
            </c:dLbl>
            <c:dLbl>
              <c:idx val="1"/>
              <c:layout>
                <c:manualLayout>
                  <c:x val="-7.0719158048319119E-3"/>
                  <c:y val="-6.4719275018825073E-2"/>
                </c:manualLayout>
              </c:layout>
              <c:tx>
                <c:rich>
                  <a:bodyPr/>
                  <a:lstStyle/>
                  <a:p>
                    <a:fld id="{6CE998DC-318E-4E60-AC64-F14EE58936DC}" type="CATEGORYNAME">
                      <a:rPr lang="en-US" smtClean="0"/>
                      <a:pPr/>
                      <a:t>[NOM DE CATÉGORIE]</a:t>
                    </a:fld>
                    <a:endParaRPr lang="en-US"/>
                  </a:p>
                  <a:p>
                    <a:r>
                      <a:rPr lang="en-US" baseline="0"/>
                      <a:t> </a:t>
                    </a:r>
                    <a:fld id="{CE5DE272-EA29-49E9-B1EC-FEF39C850605}" type="VALUE">
                      <a:rPr lang="en-US" baseline="0"/>
                      <a:pPr/>
                      <a:t>[VALEUR]</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2FB-4DD6-9AA9-18839E0DEDF9}"/>
                </c:ext>
              </c:extLst>
            </c:dLbl>
            <c:dLbl>
              <c:idx val="2"/>
              <c:layout>
                <c:manualLayout>
                  <c:x val="0"/>
                  <c:y val="-7.0004953153353325E-2"/>
                </c:manualLayout>
              </c:layout>
              <c:tx>
                <c:rich>
                  <a:bodyPr/>
                  <a:lstStyle/>
                  <a:p>
                    <a:fld id="{8D551A97-B9A6-4460-90D4-196B867BD4E2}" type="CATEGORYNAME">
                      <a:rPr lang="fr-FR" smtClean="0"/>
                      <a:pPr/>
                      <a:t>[NOM DE CATÉGORIE]</a:t>
                    </a:fld>
                    <a:endParaRPr lang="fr-FR" dirty="0"/>
                  </a:p>
                  <a:p>
                    <a:r>
                      <a:rPr lang="fr-FR" baseline="0" dirty="0"/>
                      <a:t> </a:t>
                    </a:r>
                    <a:fld id="{A78359F0-0564-4C20-8851-544D3EADC63B}" type="VALUE">
                      <a:rPr lang="fr-FR" baseline="0"/>
                      <a:pPr/>
                      <a:t>[VALEUR]</a:t>
                    </a:fld>
                    <a:endParaRPr lang="fr-F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2FB-4DD6-9AA9-18839E0DEDF9}"/>
                </c:ext>
              </c:extLst>
            </c:dLbl>
            <c:dLbl>
              <c:idx val="3"/>
              <c:layout>
                <c:manualLayout>
                  <c:x val="2.7891812414156534E-2"/>
                  <c:y val="-0.57357284375810091"/>
                </c:manualLayout>
              </c:layout>
              <c:tx>
                <c:rich>
                  <a:bodyPr/>
                  <a:lstStyle/>
                  <a:p>
                    <a:fld id="{9E57C27E-6E1A-43A6-80C5-20CF226E4120}" type="CATEGORYNAME">
                      <a:rPr lang="fr-FR" smtClean="0"/>
                      <a:pPr/>
                      <a:t>[NOM DE CATÉGORIE]</a:t>
                    </a:fld>
                    <a:r>
                      <a:rPr lang="fr-FR" baseline="0" dirty="0"/>
                      <a:t> </a:t>
                    </a:r>
                    <a:fld id="{318ED3CA-2C73-4D61-BF40-5F8249579CE9}" type="VALUE">
                      <a:rPr lang="fr-FR" baseline="0" dirty="0"/>
                      <a:pPr/>
                      <a:t>[VALEUR]</a:t>
                    </a:fld>
                    <a:endParaRPr lang="fr-F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2FB-4DD6-9AA9-18839E0DEDF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invt!$A$3:$A$8</c:f>
              <c:strCache>
                <c:ptCount val="4"/>
                <c:pt idx="0">
                  <c:v>Remboursement de la dette</c:v>
                </c:pt>
                <c:pt idx="1">
                  <c:v>AC invt GPCU</c:v>
                </c:pt>
                <c:pt idx="2">
                  <c:v>Dép de transfert et déficit N-1, divers</c:v>
                </c:pt>
                <c:pt idx="3">
                  <c:v>Depenses d'équipement</c:v>
                </c:pt>
              </c:strCache>
            </c:strRef>
          </c:cat>
          <c:val>
            <c:numRef>
              <c:f>invt!$B$3:$B$8</c:f>
              <c:numCache>
                <c:formatCode>_("€"* #,##0_);_("€"* \(#,##0\);_("€"* "-"_);_(@_)</c:formatCode>
                <c:ptCount val="6"/>
                <c:pt idx="0">
                  <c:v>690000</c:v>
                </c:pt>
                <c:pt idx="1">
                  <c:v>187000</c:v>
                </c:pt>
                <c:pt idx="2">
                  <c:v>733000</c:v>
                </c:pt>
                <c:pt idx="3">
                  <c:v>3867000</c:v>
                </c:pt>
              </c:numCache>
            </c:numRef>
          </c:val>
          <c:extLst>
            <c:ext xmlns:c16="http://schemas.microsoft.com/office/drawing/2014/chart" uri="{C3380CC4-5D6E-409C-BE32-E72D297353CC}">
              <c16:uniqueId val="{0000000C-22FB-4DD6-9AA9-18839E0DEDF9}"/>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dirty="0"/>
              <a:t>DOB</a:t>
            </a:r>
            <a:r>
              <a:rPr lang="fr-FR" b="1" baseline="0" dirty="0"/>
              <a:t> 2025 - </a:t>
            </a:r>
            <a:r>
              <a:rPr lang="fr-FR" b="1" dirty="0"/>
              <a:t>REPARTITION DES REC D'INVT incl reports</a:t>
            </a:r>
          </a:p>
          <a:p>
            <a:pPr>
              <a:defRPr b="1"/>
            </a:pPr>
            <a:r>
              <a:rPr lang="fr-FR" b="1" dirty="0"/>
              <a:t>5 477 000 €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1154444377975088E-2"/>
          <c:y val="0.24260121891218436"/>
          <c:w val="0.83769111124404982"/>
          <c:h val="0.72437467265541922"/>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F11-45A7-880B-C45C89441D0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F11-45A7-880B-C45C89441D0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F11-45A7-880B-C45C89441D0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F11-45A7-880B-C45C89441D00}"/>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6F11-45A7-880B-C45C89441D00}"/>
              </c:ext>
            </c:extLst>
          </c:dPt>
          <c:dLbls>
            <c:dLbl>
              <c:idx val="0"/>
              <c:layout>
                <c:manualLayout>
                  <c:x val="-8.3221395734108699E-4"/>
                  <c:y val="-1.9496159030289114E-2"/>
                </c:manualLayout>
              </c:layout>
              <c:tx>
                <c:rich>
                  <a:bodyPr/>
                  <a:lstStyle/>
                  <a:p>
                    <a:fld id="{6CD0A278-FCDC-4574-A06E-0C64D110A044}" type="CATEGORYNAME">
                      <a:rPr lang="fr-FR" smtClean="0"/>
                      <a:pPr/>
                      <a:t>[NOM DE CATÉGORIE]</a:t>
                    </a:fld>
                    <a:endParaRPr lang="fr-FR" baseline="0" dirty="0"/>
                  </a:p>
                  <a:p>
                    <a:r>
                      <a:rPr lang="fr-FR" baseline="0" dirty="0"/>
                      <a:t> </a:t>
                    </a:r>
                    <a:fld id="{DB774F3A-5D05-40D4-93E5-24A405FE16F1}" type="VALUE">
                      <a:rPr lang="fr-FR" baseline="0"/>
                      <a:pPr/>
                      <a:t>[VALEUR]</a:t>
                    </a:fld>
                    <a:endParaRPr lang="fr-F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F11-45A7-880B-C45C89441D00}"/>
                </c:ext>
              </c:extLst>
            </c:dLbl>
            <c:dLbl>
              <c:idx val="1"/>
              <c:layout>
                <c:manualLayout>
                  <c:x val="7.8474542626101006E-3"/>
                  <c:y val="-5.3844638579414107E-2"/>
                </c:manualLayout>
              </c:layout>
              <c:tx>
                <c:rich>
                  <a:bodyPr/>
                  <a:lstStyle/>
                  <a:p>
                    <a:fld id="{DBA27702-368A-4E5F-80FF-A0AF51F1C563}" type="CATEGORYNAME">
                      <a:rPr lang="en-US" smtClean="0"/>
                      <a:pPr/>
                      <a:t>[NOM DE CATÉGORIE]</a:t>
                    </a:fld>
                    <a:endParaRPr lang="en-US" dirty="0"/>
                  </a:p>
                  <a:p>
                    <a:r>
                      <a:rPr lang="en-US" baseline="0" dirty="0"/>
                      <a:t> </a:t>
                    </a:r>
                    <a:fld id="{7E403790-6EE7-4D86-B374-1BC3E54B17B3}" type="VALUE">
                      <a:rPr lang="en-US" baseline="0"/>
                      <a:pPr/>
                      <a:t>[VALEUR]</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F11-45A7-880B-C45C89441D00}"/>
                </c:ext>
              </c:extLst>
            </c:dLbl>
            <c:dLbl>
              <c:idx val="2"/>
              <c:layout>
                <c:manualLayout>
                  <c:x val="-0.19236457701281054"/>
                  <c:y val="-3.5780944974367929E-2"/>
                </c:manualLayout>
              </c:layout>
              <c:tx>
                <c:rich>
                  <a:bodyPr/>
                  <a:lstStyle/>
                  <a:p>
                    <a:fld id="{AB070287-5357-402B-A37D-AE47BE7E6E08}" type="CATEGORYNAME">
                      <a:rPr lang="fr-FR" smtClean="0"/>
                      <a:pPr/>
                      <a:t>[NOM DE CATÉGORIE]</a:t>
                    </a:fld>
                    <a:endParaRPr lang="fr-FR" baseline="0" dirty="0"/>
                  </a:p>
                  <a:p>
                    <a:r>
                      <a:rPr lang="fr-FR" baseline="0" dirty="0"/>
                      <a:t> </a:t>
                    </a:r>
                    <a:fld id="{0B8A2107-9602-41ED-A58F-8D7EEEAC9C3B}" type="VALUE">
                      <a:rPr lang="fr-FR" baseline="0"/>
                      <a:pPr/>
                      <a:t>[VALEUR]</a:t>
                    </a:fld>
                    <a:endParaRPr lang="fr-F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F11-45A7-880B-C45C89441D00}"/>
                </c:ext>
              </c:extLst>
            </c:dLbl>
            <c:dLbl>
              <c:idx val="3"/>
              <c:layout>
                <c:manualLayout>
                  <c:x val="-4.2239232138476045E-2"/>
                  <c:y val="-4.2267911659201234E-2"/>
                </c:manualLayout>
              </c:layout>
              <c:tx>
                <c:rich>
                  <a:bodyPr/>
                  <a:lstStyle/>
                  <a:p>
                    <a:fld id="{E0115D78-A283-4DC7-AB90-796FA3146207}" type="CATEGORYNAME">
                      <a:rPr lang="fr-FR" smtClean="0"/>
                      <a:pPr/>
                      <a:t>[NOM DE CATÉGORIE]</a:t>
                    </a:fld>
                    <a:endParaRPr lang="fr-FR" baseline="0" dirty="0"/>
                  </a:p>
                  <a:p>
                    <a:r>
                      <a:rPr lang="fr-FR" baseline="0" dirty="0"/>
                      <a:t> </a:t>
                    </a:r>
                    <a:fld id="{E347E2BB-B50C-4CB0-A158-B705FD46D2A8}" type="VALUE">
                      <a:rPr lang="fr-FR" baseline="0"/>
                      <a:pPr/>
                      <a:t>[VALEUR]</a:t>
                    </a:fld>
                    <a:endParaRPr lang="fr-F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F11-45A7-880B-C45C89441D00}"/>
                </c:ext>
              </c:extLst>
            </c:dLbl>
            <c:dLbl>
              <c:idx val="4"/>
              <c:layout>
                <c:manualLayout>
                  <c:x val="8.5561669879341565E-2"/>
                  <c:y val="-2.3756444535388145E-2"/>
                </c:manualLayout>
              </c:layout>
              <c:tx>
                <c:rich>
                  <a:bodyPr/>
                  <a:lstStyle/>
                  <a:p>
                    <a:fld id="{7580BA4B-6448-4881-B201-98C46AA281C6}" type="CATEGORYNAME">
                      <a:rPr lang="en-US" smtClean="0"/>
                      <a:pPr/>
                      <a:t>[NOM DE CATÉGORIE]</a:t>
                    </a:fld>
                    <a:endParaRPr lang="en-US" baseline="0" dirty="0"/>
                  </a:p>
                  <a:p>
                    <a:r>
                      <a:rPr lang="en-US" baseline="0" dirty="0"/>
                      <a:t> </a:t>
                    </a:r>
                    <a:fld id="{EC240817-1269-4DE2-B3FF-758592158A11}" type="VALUE">
                      <a:rPr lang="en-US" baseline="0"/>
                      <a:pPr/>
                      <a:t>[VALEUR]</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F11-45A7-880B-C45C89441D0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invt!$A$36:$A$40</c:f>
              <c:strCache>
                <c:ptCount val="5"/>
                <c:pt idx="0">
                  <c:v>Subventions extérieures et FCTVA</c:v>
                </c:pt>
                <c:pt idx="1">
                  <c:v>Emprunt</c:v>
                </c:pt>
                <c:pt idx="2">
                  <c:v>Opérations de transfert et virement fct</c:v>
                </c:pt>
                <c:pt idx="3">
                  <c:v>Affectation résultat N-1</c:v>
                </c:pt>
                <c:pt idx="4">
                  <c:v>Autres recettes</c:v>
                </c:pt>
              </c:strCache>
            </c:strRef>
          </c:cat>
          <c:val>
            <c:numRef>
              <c:f>invt!$B$36:$B$40</c:f>
              <c:numCache>
                <c:formatCode>_("€"* #,##0_);_("€"* \(#,##0\);_("€"* "-"_);_(@_)</c:formatCode>
                <c:ptCount val="5"/>
                <c:pt idx="0">
                  <c:v>890000</c:v>
                </c:pt>
                <c:pt idx="1">
                  <c:v>500000</c:v>
                </c:pt>
                <c:pt idx="2">
                  <c:v>3074000</c:v>
                </c:pt>
                <c:pt idx="3">
                  <c:v>763000</c:v>
                </c:pt>
                <c:pt idx="4">
                  <c:v>250000</c:v>
                </c:pt>
              </c:numCache>
            </c:numRef>
          </c:val>
          <c:extLst>
            <c:ext xmlns:c16="http://schemas.microsoft.com/office/drawing/2014/chart" uri="{C3380CC4-5D6E-409C-BE32-E72D297353CC}">
              <c16:uniqueId val="{0000000A-6F11-45A7-880B-C45C89441D00}"/>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Répartition recettes 2024 impôts et taxes</a:t>
            </a:r>
          </a:p>
          <a:p>
            <a:pPr>
              <a:defRPr sz="2400" b="1"/>
            </a:pPr>
            <a:endParaRPr lang="en-US" sz="2400" b="1" dirty="0"/>
          </a:p>
        </c:rich>
      </c:tx>
      <c:layout>
        <c:manualLayout>
          <c:xMode val="edge"/>
          <c:yMode val="edge"/>
          <c:x val="0.14870690078416662"/>
          <c:y val="0"/>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055555555555558E-2"/>
          <c:y val="0.21071303587051618"/>
          <c:w val="0.90694444444444444"/>
          <c:h val="0.70341025080198305"/>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AFA-437E-8CDB-6E7F73A9D0ED}"/>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AFA-437E-8CDB-6E7F73A9D0ED}"/>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AFA-437E-8CDB-6E7F73A9D0ED}"/>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AFA-437E-8CDB-6E7F73A9D0ED}"/>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2AFA-437E-8CDB-6E7F73A9D0ED}"/>
              </c:ext>
            </c:extLst>
          </c:dPt>
          <c:dLbls>
            <c:dLbl>
              <c:idx val="0"/>
              <c:layout>
                <c:manualLayout>
                  <c:x val="-3.6376967730081394E-2"/>
                  <c:y val="-0.43010204964645538"/>
                </c:manualLayout>
              </c:layout>
              <c:tx>
                <c:rich>
                  <a:bodyPr/>
                  <a:lstStyle/>
                  <a:p>
                    <a:fld id="{66C9E51E-E921-4D96-B9BE-CCA507ED4AC7}" type="CATEGORYNAME">
                      <a:rPr lang="fr-FR" smtClean="0"/>
                      <a:pPr/>
                      <a:t>[NOM DE CATÉGORIE]</a:t>
                    </a:fld>
                    <a:r>
                      <a:rPr lang="fr-FR" baseline="0" dirty="0"/>
                      <a:t> </a:t>
                    </a:r>
                    <a:fld id="{7E1919B7-D051-4DF1-AF9E-10D9A64181B7}" type="VALUE">
                      <a:rPr lang="fr-FR" baseline="0"/>
                      <a:pPr/>
                      <a:t>[VALEUR]</a:t>
                    </a:fld>
                    <a:endParaRPr lang="fr-F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AFA-437E-8CDB-6E7F73A9D0ED}"/>
                </c:ext>
              </c:extLst>
            </c:dLbl>
            <c:dLbl>
              <c:idx val="1"/>
              <c:layout>
                <c:manualLayout>
                  <c:x val="-2.0381683018126234E-3"/>
                  <c:y val="-3.3855586107608693E-3"/>
                </c:manualLayout>
              </c:layout>
              <c:tx>
                <c:rich>
                  <a:bodyPr/>
                  <a:lstStyle/>
                  <a:p>
                    <a:fld id="{04680A35-A759-48CA-BCAF-5AE0FCD76FBB}" type="CATEGORYNAME">
                      <a:rPr lang="fr-FR" smtClean="0"/>
                      <a:pPr/>
                      <a:t>[NOM DE CATÉGORIE]</a:t>
                    </a:fld>
                    <a:endParaRPr lang="fr-FR" dirty="0"/>
                  </a:p>
                  <a:p>
                    <a:r>
                      <a:rPr lang="fr-FR" baseline="0" dirty="0"/>
                      <a:t> </a:t>
                    </a:r>
                    <a:fld id="{D55C704D-885B-4F05-85F6-B53D6A614FD2}" type="VALUE">
                      <a:rPr lang="fr-FR" baseline="0"/>
                      <a:pPr/>
                      <a:t>[VALEUR]</a:t>
                    </a:fld>
                    <a:endParaRPr lang="fr-FR" baseline="0" dirty="0"/>
                  </a:p>
                </c:rich>
              </c:tx>
              <c:dLblPos val="bestFit"/>
              <c:showLegendKey val="0"/>
              <c:showVal val="1"/>
              <c:showCatName val="1"/>
              <c:showSerName val="0"/>
              <c:showPercent val="0"/>
              <c:showBubbleSize val="0"/>
              <c:extLst>
                <c:ext xmlns:c15="http://schemas.microsoft.com/office/drawing/2012/chart" uri="{CE6537A1-D6FC-4f65-9D91-7224C49458BB}">
                  <c15:layout>
                    <c:manualLayout>
                      <c:w val="0.25578634959363489"/>
                      <c:h val="0.12740234175104209"/>
                    </c:manualLayout>
                  </c15:layout>
                  <c15:dlblFieldTable/>
                  <c15:showDataLabelsRange val="0"/>
                </c:ext>
                <c:ext xmlns:c16="http://schemas.microsoft.com/office/drawing/2014/chart" uri="{C3380CC4-5D6E-409C-BE32-E72D297353CC}">
                  <c16:uniqueId val="{00000003-2AFA-437E-8CDB-6E7F73A9D0ED}"/>
                </c:ext>
              </c:extLst>
            </c:dLbl>
            <c:dLbl>
              <c:idx val="2"/>
              <c:layout>
                <c:manualLayout>
                  <c:x val="1.5454824219697954E-3"/>
                  <c:y val="-0.17605514030628799"/>
                </c:manualLayout>
              </c:layout>
              <c:tx>
                <c:rich>
                  <a:bodyPr/>
                  <a:lstStyle/>
                  <a:p>
                    <a:fld id="{0A01B32B-048C-4B72-9874-8279A4C25C1D}" type="CATEGORYNAME">
                      <a:rPr lang="en-US" smtClean="0"/>
                      <a:pPr/>
                      <a:t>[NOM DE CATÉGORIE]</a:t>
                    </a:fld>
                    <a:r>
                      <a:rPr lang="en-US" baseline="0" dirty="0"/>
                      <a:t> </a:t>
                    </a:r>
                  </a:p>
                  <a:p>
                    <a:fld id="{99553364-E84C-4211-A278-A8D9FD4FE504}" type="VALUE">
                      <a:rPr lang="en-US" baseline="0" smtClean="0"/>
                      <a:pPr/>
                      <a:t>[VALEUR]</a:t>
                    </a:fld>
                    <a:endParaRPr lang="fr-F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AFA-437E-8CDB-6E7F73A9D0ED}"/>
                </c:ext>
              </c:extLst>
            </c:dLbl>
            <c:dLbl>
              <c:idx val="3"/>
              <c:layout>
                <c:manualLayout>
                  <c:x val="-5.08311868884175E-2"/>
                  <c:y val="-4.0592959105821055E-3"/>
                </c:manualLayout>
              </c:layout>
              <c:tx>
                <c:rich>
                  <a:bodyPr/>
                  <a:lstStyle/>
                  <a:p>
                    <a:fld id="{1F93377A-DFED-494E-A267-690A62677DC1}" type="CATEGORYNAME">
                      <a:rPr lang="en-US" smtClean="0"/>
                      <a:pPr/>
                      <a:t>[NOM DE CATÉGORIE]</a:t>
                    </a:fld>
                    <a:endParaRPr lang="en-US" dirty="0"/>
                  </a:p>
                  <a:p>
                    <a:r>
                      <a:rPr lang="en-US" baseline="0" dirty="0"/>
                      <a:t> </a:t>
                    </a:r>
                    <a:fld id="{DFF0E656-B77C-4BBC-9487-5BA1AFE5BBA0}" type="VALUE">
                      <a:rPr lang="en-US" baseline="0"/>
                      <a:pPr/>
                      <a:t>[VALEUR]</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AFA-437E-8CDB-6E7F73A9D0ED}"/>
                </c:ext>
              </c:extLst>
            </c:dLbl>
            <c:dLbl>
              <c:idx val="4"/>
              <c:layout>
                <c:manualLayout>
                  <c:x val="9.3040209741652641E-2"/>
                  <c:y val="-2.562918080164985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AFA-437E-8CDB-6E7F73A9D0E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'chp73'!$A$12:$A$16</c:f>
              <c:strCache>
                <c:ptCount val="5"/>
                <c:pt idx="0">
                  <c:v>Fiscalité locale foncier bâti</c:v>
                </c:pt>
                <c:pt idx="1">
                  <c:v>Fiscalité locale (TH et FNB..)</c:v>
                </c:pt>
                <c:pt idx="2">
                  <c:v>Compensation Etat (FNGIR)</c:v>
                </c:pt>
                <c:pt idx="3">
                  <c:v>Attributions GPCU</c:v>
                </c:pt>
                <c:pt idx="4">
                  <c:v>Autres taxes</c:v>
                </c:pt>
              </c:strCache>
            </c:strRef>
          </c:cat>
          <c:val>
            <c:numRef>
              <c:f>'chp73'!$B$12:$B$16</c:f>
              <c:numCache>
                <c:formatCode>0.00%</c:formatCode>
                <c:ptCount val="5"/>
                <c:pt idx="0">
                  <c:v>0.56937296086567046</c:v>
                </c:pt>
                <c:pt idx="1">
                  <c:v>5.4038100081055834E-2</c:v>
                </c:pt>
                <c:pt idx="2">
                  <c:v>0.13912471325904202</c:v>
                </c:pt>
                <c:pt idx="3">
                  <c:v>0.1797306702271633</c:v>
                </c:pt>
                <c:pt idx="4">
                  <c:v>5.7733555567068329E-2</c:v>
                </c:pt>
              </c:numCache>
            </c:numRef>
          </c:val>
          <c:extLst>
            <c:ext xmlns:c16="http://schemas.microsoft.com/office/drawing/2014/chart" uri="{C3380CC4-5D6E-409C-BE32-E72D297353CC}">
              <c16:uniqueId val="{0000000A-2AFA-437E-8CDB-6E7F73A9D0ED}"/>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dirty="0"/>
              <a:t>CA 2024 - REPARTITION RECETTES REELLES DE FONCTIONNEMENT </a:t>
            </a:r>
          </a:p>
          <a:p>
            <a:pPr>
              <a:defRPr b="1"/>
            </a:pPr>
            <a:endParaRPr lang="fr-FR"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2499928418038659E-2"/>
          <c:y val="0.24521148213805552"/>
          <c:w val="0.83500014316392268"/>
          <c:h val="0.72219149563092022"/>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4AF-4301-9EA3-1B00FB24EC1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4AF-4301-9EA3-1B00FB24EC1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4AF-4301-9EA3-1B00FB24EC18}"/>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14AF-4301-9EA3-1B00FB24EC18}"/>
              </c:ext>
            </c:extLst>
          </c:dPt>
          <c:dLbls>
            <c:dLbl>
              <c:idx val="0"/>
              <c:layout>
                <c:manualLayout>
                  <c:x val="-4.1853614889047958E-2"/>
                  <c:y val="-5.2789802619963987E-2"/>
                </c:manualLayout>
              </c:layout>
              <c:tx>
                <c:rich>
                  <a:bodyPr/>
                  <a:lstStyle/>
                  <a:p>
                    <a:fld id="{6D24CC46-146D-4586-851F-EE59DF3946FA}" type="CATEGORYNAME">
                      <a:rPr lang="en-US" smtClean="0"/>
                      <a:pPr/>
                      <a:t>[NOM DE CATÉGORIE]</a:t>
                    </a:fld>
                    <a:endParaRPr lang="en-US" dirty="0"/>
                  </a:p>
                  <a:p>
                    <a:r>
                      <a:rPr lang="en-US" baseline="0" dirty="0"/>
                      <a:t> </a:t>
                    </a:r>
                    <a:fld id="{3BB19F27-D808-48EE-BA27-73BA9A6C116B}" type="VALUE">
                      <a:rPr lang="en-US" baseline="0"/>
                      <a:pPr/>
                      <a:t>[VALEUR]</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4AF-4301-9EA3-1B00FB24EC18}"/>
                </c:ext>
              </c:extLst>
            </c:dLbl>
            <c:dLbl>
              <c:idx val="1"/>
              <c:layout>
                <c:manualLayout>
                  <c:x val="8.5154115962777374E-2"/>
                  <c:y val="-9.5803114296811556E-2"/>
                </c:manualLayout>
              </c:layout>
              <c:tx>
                <c:rich>
                  <a:bodyPr/>
                  <a:lstStyle/>
                  <a:p>
                    <a:fld id="{928BC460-97B3-4423-9C85-220D6D0444ED}" type="CATEGORYNAME">
                      <a:rPr lang="en-US" smtClean="0"/>
                      <a:pPr/>
                      <a:t>[NOM DE CATÉGORIE]</a:t>
                    </a:fld>
                    <a:endParaRPr lang="en-US" dirty="0"/>
                  </a:p>
                  <a:p>
                    <a:r>
                      <a:rPr lang="en-US" baseline="0" dirty="0"/>
                      <a:t> </a:t>
                    </a:r>
                    <a:fld id="{28C65A0F-9A05-4F8D-A108-8A90BF53D67A}" type="VALUE">
                      <a:rPr lang="en-US" baseline="0"/>
                      <a:pPr/>
                      <a:t>[VALEUR]</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4AF-4301-9EA3-1B00FB24EC18}"/>
                </c:ext>
              </c:extLst>
            </c:dLbl>
            <c:dLbl>
              <c:idx val="2"/>
              <c:layout>
                <c:manualLayout>
                  <c:x val="-0.18999989471071635"/>
                  <c:y val="1.850235067769478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fld id="{D4BE45B3-4E9F-45A6-AA49-9B7EF26AC5F6}" type="CATEGORYNAME">
                      <a:rPr lang="en-US" sz="1200" b="1" smtClean="0"/>
                      <a:pPr>
                        <a:defRPr sz="1200" b="1"/>
                      </a:pPr>
                      <a:t>[NOM DE CATÉGORIE]</a:t>
                    </a:fld>
                    <a:r>
                      <a:rPr lang="en-US" sz="1200" b="1" baseline="0" dirty="0"/>
                      <a:t> </a:t>
                    </a:r>
                    <a:fld id="{92999A96-F80A-496E-BA50-E9598EBCAC26}" type="VALUE">
                      <a:rPr lang="en-US" sz="1200" b="1" baseline="0"/>
                      <a:pPr>
                        <a:defRPr sz="1200" b="1"/>
                      </a:pPr>
                      <a:t>[VALEUR]</a:t>
                    </a:fld>
                    <a:endParaRPr lang="en-US" sz="1200" b="1" baseline="0" dirty="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0570565497494628"/>
                      <c:h val="0.10179937149111966"/>
                    </c:manualLayout>
                  </c15:layout>
                  <c15:dlblFieldTable/>
                  <c15:showDataLabelsRange val="0"/>
                </c:ext>
                <c:ext xmlns:c16="http://schemas.microsoft.com/office/drawing/2014/chart" uri="{C3380CC4-5D6E-409C-BE32-E72D297353CC}">
                  <c16:uniqueId val="{00000005-14AF-4301-9EA3-1B00FB24EC18}"/>
                </c:ext>
              </c:extLst>
            </c:dLbl>
            <c:dLbl>
              <c:idx val="3"/>
              <c:layout>
                <c:manualLayout>
                  <c:x val="-1.6247816750178987E-2"/>
                  <c:y val="-2.1444393441851159E-2"/>
                </c:manualLayout>
              </c:layout>
              <c:tx>
                <c:rich>
                  <a:bodyPr/>
                  <a:lstStyle/>
                  <a:p>
                    <a:fld id="{5F72732D-5078-49A0-8AA1-DF860398BEB4}" type="CATEGORYNAME">
                      <a:rPr lang="fr-FR" smtClean="0"/>
                      <a:pPr/>
                      <a:t>[NOM DE CATÉGORIE]</a:t>
                    </a:fld>
                    <a:r>
                      <a:rPr lang="fr-FR" baseline="0" dirty="0"/>
                      <a:t> </a:t>
                    </a:r>
                    <a:fld id="{6CCD1B98-83F9-446E-A4B4-FFC5C5C93C58}" type="VALUE">
                      <a:rPr lang="fr-FR" baseline="0" dirty="0"/>
                      <a:pPr/>
                      <a:t>[VALEUR]</a:t>
                    </a:fld>
                    <a:endParaRPr lang="fr-F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4AF-4301-9EA3-1B00FB24EC1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recfct!$A$9:$A$12</c:f>
              <c:strCache>
                <c:ptCount val="4"/>
                <c:pt idx="0">
                  <c:v>Produits des services</c:v>
                </c:pt>
                <c:pt idx="1">
                  <c:v>Impôts et taxes</c:v>
                </c:pt>
                <c:pt idx="2">
                  <c:v>Dotations/subventions</c:v>
                </c:pt>
                <c:pt idx="3">
                  <c:v>Autres produits dt except</c:v>
                </c:pt>
              </c:strCache>
            </c:strRef>
          </c:cat>
          <c:val>
            <c:numRef>
              <c:f>recfct!$B$9:$B$12</c:f>
              <c:numCache>
                <c:formatCode>0.00%</c:formatCode>
                <c:ptCount val="4"/>
                <c:pt idx="0">
                  <c:v>6.3500000000000001E-2</c:v>
                </c:pt>
                <c:pt idx="1">
                  <c:v>0.67889999999999995</c:v>
                </c:pt>
                <c:pt idx="2">
                  <c:v>0.1968</c:v>
                </c:pt>
                <c:pt idx="3">
                  <c:v>6.08E-2</c:v>
                </c:pt>
              </c:numCache>
            </c:numRef>
          </c:val>
          <c:extLst>
            <c:ext xmlns:c16="http://schemas.microsoft.com/office/drawing/2014/chart" uri="{C3380CC4-5D6E-409C-BE32-E72D297353CC}">
              <c16:uniqueId val="{00000008-14AF-4301-9EA3-1B00FB24EC18}"/>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dirty="0"/>
              <a:t>CA 2024 - REPARTITION DEPENSES REELLES D'INVT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8983046535847007E-2"/>
          <c:y val="0.19971372228482551"/>
          <c:w val="0.83873728464230868"/>
          <c:h val="0.76205124033837512"/>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A74-4FA9-BD5B-1516950FEED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A74-4FA9-BD5B-1516950FEED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A74-4FA9-BD5B-1516950FEED8}"/>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A74-4FA9-BD5B-1516950FEED8}"/>
              </c:ext>
            </c:extLst>
          </c:dPt>
          <c:dLbls>
            <c:dLbl>
              <c:idx val="0"/>
              <c:layout>
                <c:manualLayout>
                  <c:x val="-3.0886399427344308E-2"/>
                  <c:y val="-0.17891646952202722"/>
                </c:manualLayout>
              </c:layout>
              <c:tx>
                <c:rich>
                  <a:bodyPr/>
                  <a:lstStyle/>
                  <a:p>
                    <a:fld id="{635C98DA-896D-4AE5-B2FB-812D46CAA3B0}" type="CATEGORYNAME">
                      <a:rPr lang="en-US" smtClean="0"/>
                      <a:pPr/>
                      <a:t>[NOM DE CATÉGORIE]</a:t>
                    </a:fld>
                    <a:endParaRPr lang="en-US" dirty="0"/>
                  </a:p>
                  <a:p>
                    <a:r>
                      <a:rPr lang="en-US" baseline="0" dirty="0"/>
                      <a:t> </a:t>
                    </a:r>
                    <a:fld id="{9DB40CAB-83B7-47A5-B75F-96320565D1AC}" type="VALUE">
                      <a:rPr lang="en-US" baseline="0"/>
                      <a:pPr/>
                      <a:t>[VALEUR]</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A74-4FA9-BD5B-1516950FEED8}"/>
                </c:ext>
              </c:extLst>
            </c:dLbl>
            <c:dLbl>
              <c:idx val="1"/>
              <c:layout>
                <c:manualLayout>
                  <c:x val="8.1932744752140716E-3"/>
                  <c:y val="-0.42457782468614597"/>
                </c:manualLayout>
              </c:layout>
              <c:tx>
                <c:rich>
                  <a:bodyPr/>
                  <a:lstStyle/>
                  <a:p>
                    <a:fld id="{E4C38D6A-0433-4D22-A227-814B12D92255}" type="CATEGORYNAME">
                      <a:rPr lang="fr-FR" smtClean="0"/>
                      <a:pPr/>
                      <a:t>[NOM DE CATÉGORIE]</a:t>
                    </a:fld>
                    <a:r>
                      <a:rPr lang="fr-FR" baseline="0" dirty="0"/>
                      <a:t> </a:t>
                    </a:r>
                    <a:fld id="{3D883220-DDC1-4D66-B055-DAB10C4684E2}" type="VALUE">
                      <a:rPr lang="fr-FR" baseline="0"/>
                      <a:pPr/>
                      <a:t>[VALEUR]</a:t>
                    </a:fld>
                    <a:endParaRPr lang="fr-F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A74-4FA9-BD5B-1516950FEED8}"/>
                </c:ext>
              </c:extLst>
            </c:dLbl>
            <c:dLbl>
              <c:idx val="2"/>
              <c:tx>
                <c:rich>
                  <a:bodyPr/>
                  <a:lstStyle/>
                  <a:p>
                    <a:fld id="{41F6D9F3-2C77-492A-9EF8-7815A5B9838C}" type="CATEGORYNAME">
                      <a:rPr lang="en-US" smtClean="0"/>
                      <a:pPr/>
                      <a:t>[NOM DE CATÉGORIE]</a:t>
                    </a:fld>
                    <a:endParaRPr lang="en-US"/>
                  </a:p>
                  <a:p>
                    <a:r>
                      <a:rPr lang="en-US" baseline="0"/>
                      <a:t> </a:t>
                    </a:r>
                    <a:fld id="{4D8BAC8B-0A96-4E50-ADCD-61C1C024DCA4}" type="VALUE">
                      <a:rPr lang="en-US" baseline="0"/>
                      <a:pPr/>
                      <a:t>[VALEUR]</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A74-4FA9-BD5B-1516950FEED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depinvt!$A$8:$A$11</c:f>
              <c:strCache>
                <c:ptCount val="3"/>
                <c:pt idx="0">
                  <c:v>Dep d'équipement </c:v>
                </c:pt>
                <c:pt idx="1">
                  <c:v>Rembours de la dette</c:v>
                </c:pt>
                <c:pt idx="2">
                  <c:v>Fonds de concours</c:v>
                </c:pt>
              </c:strCache>
            </c:strRef>
          </c:cat>
          <c:val>
            <c:numRef>
              <c:f>depinvt!$B$8:$B$11</c:f>
              <c:numCache>
                <c:formatCode>0.00%</c:formatCode>
                <c:ptCount val="4"/>
                <c:pt idx="0">
                  <c:v>0.47849999999999998</c:v>
                </c:pt>
                <c:pt idx="1">
                  <c:v>0.46100000000000002</c:v>
                </c:pt>
                <c:pt idx="2">
                  <c:v>6.0499999999999998E-2</c:v>
                </c:pt>
              </c:numCache>
            </c:numRef>
          </c:val>
          <c:extLst>
            <c:ext xmlns:c16="http://schemas.microsoft.com/office/drawing/2014/chart" uri="{C3380CC4-5D6E-409C-BE32-E72D297353CC}">
              <c16:uniqueId val="{00000008-6A74-4FA9-BD5B-1516950FEED8}"/>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dirty="0"/>
              <a:t>CA 2024 - REPARTITION</a:t>
            </a:r>
            <a:r>
              <a:rPr lang="fr-FR" b="1" baseline="0" dirty="0"/>
              <a:t> RECETTES REELLES D’INVESTISSEMENT</a:t>
            </a:r>
            <a:endParaRPr lang="fr-FR"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794057473697893E-2"/>
          <c:y val="0.20170222632267912"/>
          <c:w val="0.83839505254133184"/>
          <c:h val="0.76041450305843639"/>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7BC-437B-AF70-BCA2CC495E3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7BC-437B-AF70-BCA2CC495E3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7BC-437B-AF70-BCA2CC495E36}"/>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A7BC-437B-AF70-BCA2CC495E36}"/>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A7BC-437B-AF70-BCA2CC495E36}"/>
              </c:ext>
            </c:extLst>
          </c:dPt>
          <c:dLbls>
            <c:dLbl>
              <c:idx val="0"/>
              <c:layout>
                <c:manualLayout>
                  <c:x val="-3.1982688506308525E-2"/>
                  <c:y val="-2.6905061865606837E-2"/>
                </c:manualLayout>
              </c:layout>
              <c:tx>
                <c:rich>
                  <a:bodyPr/>
                  <a:lstStyle/>
                  <a:p>
                    <a:fld id="{E1D01ACD-32B0-45D3-BDA9-0DEBD1F6EE28}" type="CATEGORYNAME">
                      <a:rPr lang="en-US" smtClean="0"/>
                      <a:pPr/>
                      <a:t>[NOM DE CATÉGORIE]</a:t>
                    </a:fld>
                    <a:endParaRPr lang="en-US" dirty="0"/>
                  </a:p>
                  <a:p>
                    <a:r>
                      <a:rPr lang="en-US" baseline="0" dirty="0"/>
                      <a:t> </a:t>
                    </a:r>
                    <a:fld id="{DD40FEAD-F8D4-447B-A8DA-C1C0C6D8326E}" type="VALUE">
                      <a:rPr lang="en-US" baseline="0"/>
                      <a:pPr/>
                      <a:t>[VALEUR]</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7BC-437B-AF70-BCA2CC495E36}"/>
                </c:ext>
              </c:extLst>
            </c:dLbl>
            <c:dLbl>
              <c:idx val="1"/>
              <c:layout>
                <c:manualLayout>
                  <c:x val="-2.1362602792561834E-2"/>
                  <c:y val="-0.11229179405703067"/>
                </c:manualLayout>
              </c:layout>
              <c:tx>
                <c:rich>
                  <a:bodyPr/>
                  <a:lstStyle/>
                  <a:p>
                    <a:fld id="{10D58625-E51E-4CD0-9A33-86525E91B0B0}" type="CATEGORYNAME">
                      <a:rPr lang="en-US" smtClean="0"/>
                      <a:pPr/>
                      <a:t>[NOM DE CATÉGORIE]</a:t>
                    </a:fld>
                    <a:endParaRPr lang="en-US" baseline="0" dirty="0"/>
                  </a:p>
                  <a:p>
                    <a:fld id="{B5E96526-CBC7-4D29-B6E8-BF2D0AC530BD}" type="VALUE">
                      <a:rPr lang="en-US" baseline="0" smtClean="0"/>
                      <a:pPr/>
                      <a:t>[VALEUR]</a:t>
                    </a:fld>
                    <a:endParaRPr lang="fr-F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7BC-437B-AF70-BCA2CC495E36}"/>
                </c:ext>
              </c:extLst>
            </c:dLbl>
            <c:dLbl>
              <c:idx val="2"/>
              <c:layout>
                <c:manualLayout>
                  <c:x val="-6.2461560486757335E-2"/>
                  <c:y val="-8.4377905676588632E-3"/>
                </c:manualLayout>
              </c:layout>
              <c:tx>
                <c:rich>
                  <a:bodyPr/>
                  <a:lstStyle/>
                  <a:p>
                    <a:fld id="{6EB7D7B0-3390-4C7D-9F87-00AA60B97BCA}" type="CATEGORYNAME">
                      <a:rPr lang="en-US" smtClean="0"/>
                      <a:pPr/>
                      <a:t>[NOM DE CATÉGORIE]</a:t>
                    </a:fld>
                    <a:endParaRPr lang="en-US" baseline="0" dirty="0"/>
                  </a:p>
                  <a:p>
                    <a:r>
                      <a:rPr lang="en-US" baseline="0" dirty="0"/>
                      <a:t> </a:t>
                    </a:r>
                    <a:fld id="{DF16BA02-140B-495A-ADF3-B6ACA1811ADC}" type="VALUE">
                      <a:rPr lang="en-US" baseline="0"/>
                      <a:pPr/>
                      <a:t>[VALEUR]</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7BC-437B-AF70-BCA2CC495E36}"/>
                </c:ext>
              </c:extLst>
            </c:dLbl>
            <c:dLbl>
              <c:idx val="3"/>
              <c:layout>
                <c:manualLayout>
                  <c:x val="-6.3107964419047785E-2"/>
                  <c:y val="-5.3381354347083613E-3"/>
                </c:manualLayout>
              </c:layout>
              <c:tx>
                <c:rich>
                  <a:bodyPr/>
                  <a:lstStyle/>
                  <a:p>
                    <a:fld id="{ADA5CA16-9168-41A3-9AD9-B8914DFB0AFF}" type="CATEGORYNAME">
                      <a:rPr lang="en-US" smtClean="0"/>
                      <a:pPr/>
                      <a:t>[NOM DE CATÉGORIE]</a:t>
                    </a:fld>
                    <a:r>
                      <a:rPr lang="en-US" baseline="0" dirty="0"/>
                      <a:t> </a:t>
                    </a:r>
                    <a:fld id="{0553E14C-D17C-4153-BE34-AA5D6DA71597}" type="VALUE">
                      <a:rPr lang="en-US" baseline="0"/>
                      <a:pPr/>
                      <a:t>[VALEUR]</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7BC-437B-AF70-BCA2CC495E3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recinvt!$A$9:$A$13</c:f>
              <c:strCache>
                <c:ptCount val="4"/>
                <c:pt idx="0">
                  <c:v>FCTVA et txe amgt</c:v>
                </c:pt>
                <c:pt idx="1">
                  <c:v>Subventions </c:v>
                </c:pt>
                <c:pt idx="2">
                  <c:v>Emprunt </c:v>
                </c:pt>
                <c:pt idx="3">
                  <c:v>Remboursement créances</c:v>
                </c:pt>
              </c:strCache>
            </c:strRef>
          </c:cat>
          <c:val>
            <c:numRef>
              <c:f>recinvt!$B$9:$B$13</c:f>
              <c:numCache>
                <c:formatCode>0.00%</c:formatCode>
                <c:ptCount val="5"/>
                <c:pt idx="0">
                  <c:v>0.1239</c:v>
                </c:pt>
                <c:pt idx="1">
                  <c:v>0.2087</c:v>
                </c:pt>
                <c:pt idx="2">
                  <c:v>0.5665</c:v>
                </c:pt>
                <c:pt idx="3">
                  <c:v>0.1009</c:v>
                </c:pt>
              </c:numCache>
            </c:numRef>
          </c:val>
          <c:extLst>
            <c:ext xmlns:c16="http://schemas.microsoft.com/office/drawing/2014/chart" uri="{C3380CC4-5D6E-409C-BE32-E72D297353CC}">
              <c16:uniqueId val="{0000000A-A7BC-437B-AF70-BCA2CC495E36}"/>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Evolution Epargne Brute</a:t>
            </a:r>
            <a:r>
              <a:rPr lang="en-US" b="1" baseline="0" dirty="0"/>
              <a:t> 2020/2024 inclus retraitements</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épargne!$A$3</c:f>
              <c:strCache>
                <c:ptCount val="1"/>
                <c:pt idx="0">
                  <c:v>Dépenses réelles de fonctionnement</c:v>
                </c:pt>
              </c:strCache>
            </c:strRef>
          </c:tx>
          <c:spPr>
            <a:solidFill>
              <a:schemeClr val="accent1"/>
            </a:solidFill>
            <a:ln>
              <a:noFill/>
            </a:ln>
            <a:effectLst/>
          </c:spPr>
          <c:invertIfNegative val="0"/>
          <c:cat>
            <c:numRef>
              <c:f>épargne!$B$2:$H$2</c:f>
              <c:numCache>
                <c:formatCode>General</c:formatCode>
                <c:ptCount val="5"/>
                <c:pt idx="0">
                  <c:v>2020</c:v>
                </c:pt>
                <c:pt idx="1">
                  <c:v>2021</c:v>
                </c:pt>
                <c:pt idx="2">
                  <c:v>2022</c:v>
                </c:pt>
                <c:pt idx="3">
                  <c:v>2023</c:v>
                </c:pt>
                <c:pt idx="4">
                  <c:v>2024</c:v>
                </c:pt>
              </c:numCache>
            </c:numRef>
          </c:cat>
          <c:val>
            <c:numRef>
              <c:f>épargne!$B$3:$H$3</c:f>
              <c:numCache>
                <c:formatCode>_("€"* #,##0_);_("€"* \(#,##0\);_("€"* "-"_);_(@_)</c:formatCode>
                <c:ptCount val="5"/>
                <c:pt idx="0">
                  <c:v>7515488</c:v>
                </c:pt>
                <c:pt idx="1">
                  <c:v>7402554</c:v>
                </c:pt>
                <c:pt idx="2">
                  <c:v>8129776</c:v>
                </c:pt>
                <c:pt idx="3">
                  <c:v>8416775</c:v>
                </c:pt>
                <c:pt idx="4">
                  <c:v>8823286</c:v>
                </c:pt>
              </c:numCache>
            </c:numRef>
          </c:val>
          <c:extLst>
            <c:ext xmlns:c16="http://schemas.microsoft.com/office/drawing/2014/chart" uri="{C3380CC4-5D6E-409C-BE32-E72D297353CC}">
              <c16:uniqueId val="{00000000-04D3-49BA-82E3-99A958D6FB82}"/>
            </c:ext>
          </c:extLst>
        </c:ser>
        <c:ser>
          <c:idx val="1"/>
          <c:order val="1"/>
          <c:tx>
            <c:strRef>
              <c:f>épargne!$A$4</c:f>
              <c:strCache>
                <c:ptCount val="1"/>
                <c:pt idx="0">
                  <c:v>Recettes réelles de fonctionnement</c:v>
                </c:pt>
              </c:strCache>
            </c:strRef>
          </c:tx>
          <c:spPr>
            <a:solidFill>
              <a:schemeClr val="accent2"/>
            </a:solidFill>
            <a:ln>
              <a:noFill/>
            </a:ln>
            <a:effectLst/>
          </c:spPr>
          <c:invertIfNegative val="0"/>
          <c:cat>
            <c:numRef>
              <c:f>épargne!$B$2:$H$2</c:f>
              <c:numCache>
                <c:formatCode>General</c:formatCode>
                <c:ptCount val="5"/>
                <c:pt idx="0">
                  <c:v>2020</c:v>
                </c:pt>
                <c:pt idx="1">
                  <c:v>2021</c:v>
                </c:pt>
                <c:pt idx="2">
                  <c:v>2022</c:v>
                </c:pt>
                <c:pt idx="3">
                  <c:v>2023</c:v>
                </c:pt>
                <c:pt idx="4">
                  <c:v>2024</c:v>
                </c:pt>
              </c:numCache>
            </c:numRef>
          </c:cat>
          <c:val>
            <c:numRef>
              <c:f>épargne!$B$4:$H$4</c:f>
              <c:numCache>
                <c:formatCode>_("€"* #,##0_);_("€"* \(#,##0\);_("€"* "-"_);_(@_)</c:formatCode>
                <c:ptCount val="5"/>
                <c:pt idx="0">
                  <c:v>8684097</c:v>
                </c:pt>
                <c:pt idx="1">
                  <c:v>8889635</c:v>
                </c:pt>
                <c:pt idx="2">
                  <c:v>9625776</c:v>
                </c:pt>
                <c:pt idx="3">
                  <c:v>10143494</c:v>
                </c:pt>
                <c:pt idx="4">
                  <c:v>10345129</c:v>
                </c:pt>
              </c:numCache>
            </c:numRef>
          </c:val>
          <c:extLst>
            <c:ext xmlns:c16="http://schemas.microsoft.com/office/drawing/2014/chart" uri="{C3380CC4-5D6E-409C-BE32-E72D297353CC}">
              <c16:uniqueId val="{00000001-04D3-49BA-82E3-99A958D6FB82}"/>
            </c:ext>
          </c:extLst>
        </c:ser>
        <c:ser>
          <c:idx val="2"/>
          <c:order val="2"/>
          <c:tx>
            <c:strRef>
              <c:f>épargne!$A$5</c:f>
              <c:strCache>
                <c:ptCount val="1"/>
                <c:pt idx="0">
                  <c:v>Epargne brute</c:v>
                </c:pt>
              </c:strCache>
            </c:strRef>
          </c:tx>
          <c:spPr>
            <a:solidFill>
              <a:schemeClr val="accent3"/>
            </a:solidFill>
            <a:ln>
              <a:noFill/>
            </a:ln>
            <a:effectLst/>
          </c:spPr>
          <c:invertIfNegative val="0"/>
          <c:cat>
            <c:numRef>
              <c:f>épargne!$B$2:$H$2</c:f>
              <c:numCache>
                <c:formatCode>General</c:formatCode>
                <c:ptCount val="5"/>
                <c:pt idx="0">
                  <c:v>2020</c:v>
                </c:pt>
                <c:pt idx="1">
                  <c:v>2021</c:v>
                </c:pt>
                <c:pt idx="2">
                  <c:v>2022</c:v>
                </c:pt>
                <c:pt idx="3">
                  <c:v>2023</c:v>
                </c:pt>
                <c:pt idx="4">
                  <c:v>2024</c:v>
                </c:pt>
              </c:numCache>
            </c:numRef>
          </c:cat>
          <c:val>
            <c:numRef>
              <c:f>épargne!$B$5:$H$5</c:f>
              <c:numCache>
                <c:formatCode>_("€"* #,##0_);_("€"* \(#,##0\);_("€"* "-"_);_(@_)</c:formatCode>
                <c:ptCount val="5"/>
                <c:pt idx="0">
                  <c:v>1168609</c:v>
                </c:pt>
                <c:pt idx="1">
                  <c:v>1487081</c:v>
                </c:pt>
                <c:pt idx="2">
                  <c:v>1496000</c:v>
                </c:pt>
                <c:pt idx="3">
                  <c:v>1726719</c:v>
                </c:pt>
                <c:pt idx="4">
                  <c:v>1521843</c:v>
                </c:pt>
              </c:numCache>
            </c:numRef>
          </c:val>
          <c:extLst>
            <c:ext xmlns:c16="http://schemas.microsoft.com/office/drawing/2014/chart" uri="{C3380CC4-5D6E-409C-BE32-E72D297353CC}">
              <c16:uniqueId val="{00000002-04D3-49BA-82E3-99A958D6FB82}"/>
            </c:ext>
          </c:extLst>
        </c:ser>
        <c:ser>
          <c:idx val="3"/>
          <c:order val="3"/>
          <c:tx>
            <c:strRef>
              <c:f>épargne!$A$6</c:f>
              <c:strCache>
                <c:ptCount val="1"/>
                <c:pt idx="0">
                  <c:v>Epargne nette</c:v>
                </c:pt>
              </c:strCache>
            </c:strRef>
          </c:tx>
          <c:spPr>
            <a:solidFill>
              <a:schemeClr val="accent4"/>
            </a:solidFill>
            <a:ln>
              <a:noFill/>
            </a:ln>
            <a:effectLst/>
          </c:spPr>
          <c:invertIfNegative val="0"/>
          <c:cat>
            <c:numRef>
              <c:f>épargne!$B$2:$H$2</c:f>
              <c:numCache>
                <c:formatCode>General</c:formatCode>
                <c:ptCount val="5"/>
                <c:pt idx="0">
                  <c:v>2020</c:v>
                </c:pt>
                <c:pt idx="1">
                  <c:v>2021</c:v>
                </c:pt>
                <c:pt idx="2">
                  <c:v>2022</c:v>
                </c:pt>
                <c:pt idx="3">
                  <c:v>2023</c:v>
                </c:pt>
                <c:pt idx="4">
                  <c:v>2024</c:v>
                </c:pt>
              </c:numCache>
            </c:numRef>
          </c:cat>
          <c:val>
            <c:numRef>
              <c:f>épargne!$B$6:$H$6</c:f>
              <c:numCache>
                <c:formatCode>_("€"* #,##0_);_("€"* \(#,##0\);_("€"* "-"_);_(@_)</c:formatCode>
                <c:ptCount val="5"/>
                <c:pt idx="0">
                  <c:v>432812</c:v>
                </c:pt>
                <c:pt idx="1">
                  <c:v>778718</c:v>
                </c:pt>
                <c:pt idx="2">
                  <c:v>844584</c:v>
                </c:pt>
                <c:pt idx="3">
                  <c:v>1014268</c:v>
                </c:pt>
                <c:pt idx="4">
                  <c:v>834042</c:v>
                </c:pt>
              </c:numCache>
            </c:numRef>
          </c:val>
          <c:extLst>
            <c:ext xmlns:c16="http://schemas.microsoft.com/office/drawing/2014/chart" uri="{C3380CC4-5D6E-409C-BE32-E72D297353CC}">
              <c16:uniqueId val="{00000003-04D3-49BA-82E3-99A958D6FB82}"/>
            </c:ext>
          </c:extLst>
        </c:ser>
        <c:dLbls>
          <c:showLegendKey val="0"/>
          <c:showVal val="0"/>
          <c:showCatName val="0"/>
          <c:showSerName val="0"/>
          <c:showPercent val="0"/>
          <c:showBubbleSize val="0"/>
        </c:dLbls>
        <c:gapWidth val="219"/>
        <c:overlap val="-27"/>
        <c:axId val="614062280"/>
        <c:axId val="614068400"/>
      </c:barChart>
      <c:catAx>
        <c:axId val="614062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fr-FR"/>
          </a:p>
        </c:txPr>
        <c:crossAx val="614068400"/>
        <c:crosses val="autoZero"/>
        <c:auto val="1"/>
        <c:lblAlgn val="ctr"/>
        <c:lblOffset val="100"/>
        <c:noMultiLvlLbl val="0"/>
      </c:catAx>
      <c:valAx>
        <c:axId val="61406840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fr-FR"/>
          </a:p>
        </c:txPr>
        <c:crossAx val="614062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dirty="0"/>
              <a:t>DOB</a:t>
            </a:r>
            <a:r>
              <a:rPr lang="fr-FR" b="1" baseline="0" dirty="0"/>
              <a:t> 2025 - REPARTITION DES DEPENSES DE FCT</a:t>
            </a:r>
          </a:p>
          <a:p>
            <a:pPr>
              <a:defRPr b="1"/>
            </a:pPr>
            <a:r>
              <a:rPr lang="fr-FR" b="1" dirty="0"/>
              <a:t>13 002 000€</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7617301781283565E-2"/>
          <c:y val="0.23899731015802625"/>
          <c:w val="0.8380465662545431"/>
          <c:h val="0.67677535046966608"/>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11C-4F23-87E4-7AAA0A52932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11C-4F23-87E4-7AAA0A52932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11C-4F23-87E4-7AAA0A52932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A11C-4F23-87E4-7AAA0A529324}"/>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A11C-4F23-87E4-7AAA0A529324}"/>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A11C-4F23-87E4-7AAA0A529324}"/>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A11C-4F23-87E4-7AAA0A529324}"/>
              </c:ext>
            </c:extLst>
          </c:dPt>
          <c:dLbls>
            <c:dLbl>
              <c:idx val="0"/>
              <c:layout>
                <c:manualLayout>
                  <c:x val="2.3226632966941402E-2"/>
                  <c:y val="-1.1058687313561874E-2"/>
                </c:manualLayout>
              </c:layout>
              <c:tx>
                <c:rich>
                  <a:bodyPr/>
                  <a:lstStyle/>
                  <a:p>
                    <a:fld id="{2D7C5E95-29FC-44BE-B8E9-78EE3CD0D415}" type="CATEGORYNAME">
                      <a:rPr lang="fr-FR" smtClean="0"/>
                      <a:pPr/>
                      <a:t>[NOM DE CATÉGORIE]</a:t>
                    </a:fld>
                    <a:r>
                      <a:rPr lang="fr-FR" baseline="0" dirty="0"/>
                      <a:t> </a:t>
                    </a:r>
                    <a:fld id="{BFABAB37-7632-4C33-8CB7-9792031BC2A2}" type="VALUE">
                      <a:rPr lang="fr-FR" baseline="0"/>
                      <a:pPr/>
                      <a:t>[VALEUR]</a:t>
                    </a:fld>
                    <a:endParaRPr lang="fr-F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1C-4F23-87E4-7AAA0A529324}"/>
                </c:ext>
              </c:extLst>
            </c:dLbl>
            <c:dLbl>
              <c:idx val="1"/>
              <c:layout>
                <c:manualLayout>
                  <c:x val="0.18150351019198913"/>
                  <c:y val="-0.10688483752196548"/>
                </c:manualLayout>
              </c:layout>
              <c:tx>
                <c:rich>
                  <a:bodyPr/>
                  <a:lstStyle/>
                  <a:p>
                    <a:fld id="{0CF24638-CBC2-4490-8A52-2DFAE3E13A1D}" type="CATEGORYNAME">
                      <a:rPr lang="fr-FR" smtClean="0"/>
                      <a:pPr/>
                      <a:t>[NOM DE CATÉGORIE]</a:t>
                    </a:fld>
                    <a:r>
                      <a:rPr lang="fr-FR" baseline="0" dirty="0"/>
                      <a:t> </a:t>
                    </a:r>
                    <a:fld id="{38BCE6A6-AD82-4EED-96D3-1C815D681730}" type="VALUE">
                      <a:rPr lang="fr-FR" baseline="0"/>
                      <a:pPr/>
                      <a:t>[VALEUR]</a:t>
                    </a:fld>
                    <a:endParaRPr lang="fr-F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11C-4F23-87E4-7AAA0A529324}"/>
                </c:ext>
              </c:extLst>
            </c:dLbl>
            <c:dLbl>
              <c:idx val="2"/>
              <c:layout>
                <c:manualLayout>
                  <c:x val="1.2522132803766222E-3"/>
                  <c:y val="-9.4969298398915089E-2"/>
                </c:manualLayout>
              </c:layout>
              <c:tx>
                <c:rich>
                  <a:bodyPr/>
                  <a:lstStyle/>
                  <a:p>
                    <a:fld id="{9A856B27-6D9B-48C8-AC68-A357FAACFB32}" type="CATEGORYNAME">
                      <a:rPr lang="fr-FR" smtClean="0"/>
                      <a:pPr/>
                      <a:t>[NOM DE CATÉGORIE]</a:t>
                    </a:fld>
                    <a:r>
                      <a:rPr lang="fr-FR" baseline="0" dirty="0"/>
                      <a:t> </a:t>
                    </a:r>
                    <a:fld id="{011787F6-C09D-45F4-9469-7DFFDC66C50E}" type="VALUE">
                      <a:rPr lang="fr-FR" baseline="0"/>
                      <a:pPr/>
                      <a:t>[VALEUR]</a:t>
                    </a:fld>
                    <a:endParaRPr lang="fr-F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11C-4F23-87E4-7AAA0A529324}"/>
                </c:ext>
              </c:extLst>
            </c:dLbl>
            <c:dLbl>
              <c:idx val="3"/>
              <c:layout>
                <c:manualLayout>
                  <c:x val="-2.1565064199215961E-4"/>
                  <c:y val="-6.2102841468318855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11C-4F23-87E4-7AAA0A529324}"/>
                </c:ext>
              </c:extLst>
            </c:dLbl>
            <c:dLbl>
              <c:idx val="4"/>
              <c:layout>
                <c:manualLayout>
                  <c:x val="6.8840366943355505E-2"/>
                  <c:y val="-8.949005666037109E-2"/>
                </c:manualLayout>
              </c:layout>
              <c:tx>
                <c:rich>
                  <a:bodyPr/>
                  <a:lstStyle/>
                  <a:p>
                    <a:fld id="{8FA9F3F0-A4C2-4E22-90AE-29D9F4C865A6}" type="CATEGORYNAME">
                      <a:rPr lang="fr-FR" smtClean="0"/>
                      <a:pPr/>
                      <a:t>[NOM DE CATÉGORIE]</a:t>
                    </a:fld>
                    <a:r>
                      <a:rPr lang="fr-FR" baseline="0" dirty="0"/>
                      <a:t> </a:t>
                    </a:r>
                    <a:fld id="{6B4C7F3D-FC0E-4FC4-B87C-7061FBAED1BE}" type="VALUE">
                      <a:rPr lang="fr-FR" baseline="0"/>
                      <a:pPr/>
                      <a:t>[VALEUR]</a:t>
                    </a:fld>
                    <a:endParaRPr lang="fr-F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11C-4F23-87E4-7AAA0A52932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FCT!$A$3:$A$9</c:f>
              <c:strCache>
                <c:ptCount val="5"/>
                <c:pt idx="0">
                  <c:v>Charges à caractère général</c:v>
                </c:pt>
                <c:pt idx="1">
                  <c:v>Charges de personnel</c:v>
                </c:pt>
                <c:pt idx="2">
                  <c:v>Autres charges de gestion</c:v>
                </c:pt>
                <c:pt idx="3">
                  <c:v>Autres charges </c:v>
                </c:pt>
                <c:pt idx="4">
                  <c:v>Virement et amortiss immo</c:v>
                </c:pt>
              </c:strCache>
            </c:strRef>
          </c:cat>
          <c:val>
            <c:numRef>
              <c:f>FCT!$B$3:$B$9</c:f>
              <c:numCache>
                <c:formatCode>_("€"* #,##0_);_("€"* \(#,##0\);_("€"* "-"_);_(@_)</c:formatCode>
                <c:ptCount val="7"/>
                <c:pt idx="0">
                  <c:v>2900000</c:v>
                </c:pt>
                <c:pt idx="1">
                  <c:v>5815000</c:v>
                </c:pt>
                <c:pt idx="2">
                  <c:v>1070000</c:v>
                </c:pt>
                <c:pt idx="3">
                  <c:v>143000</c:v>
                </c:pt>
                <c:pt idx="4">
                  <c:v>3074000</c:v>
                </c:pt>
              </c:numCache>
            </c:numRef>
          </c:val>
          <c:extLst>
            <c:ext xmlns:c16="http://schemas.microsoft.com/office/drawing/2014/chart" uri="{C3380CC4-5D6E-409C-BE32-E72D297353CC}">
              <c16:uniqueId val="{0000000E-A11C-4F23-87E4-7AAA0A529324}"/>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dirty="0"/>
              <a:t>DOB 2025 -</a:t>
            </a:r>
            <a:r>
              <a:rPr lang="fr-FR" b="1" baseline="0" dirty="0"/>
              <a:t> REPARTITION DES RECETTES DE FONCTIONNEMENT </a:t>
            </a:r>
          </a:p>
          <a:p>
            <a:pPr>
              <a:defRPr b="1"/>
            </a:pPr>
            <a:r>
              <a:rPr lang="fr-FR" b="1" baseline="0" dirty="0"/>
              <a:t>13 002 000€</a:t>
            </a:r>
          </a:p>
        </c:rich>
      </c:tx>
      <c:layout>
        <c:manualLayout>
          <c:xMode val="edge"/>
          <c:yMode val="edge"/>
          <c:x val="0.27457948120363307"/>
          <c:y val="1.533646020007438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C03-4204-B342-9DF21275A18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C03-4204-B342-9DF21275A183}"/>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C03-4204-B342-9DF21275A183}"/>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C03-4204-B342-9DF21275A183}"/>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8C03-4204-B342-9DF21275A183}"/>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8C03-4204-B342-9DF21275A183}"/>
              </c:ext>
            </c:extLst>
          </c:dPt>
          <c:dLbls>
            <c:dLbl>
              <c:idx val="0"/>
              <c:layout>
                <c:manualLayout>
                  <c:x val="8.366085880841341E-2"/>
                  <c:y val="2.9188483888263624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fld id="{8BB38DF8-7DD9-4C95-8125-BAB0A6C851B1}" type="CATEGORYNAME">
                      <a:rPr lang="fr-FR" smtClean="0"/>
                      <a:pPr>
                        <a:defRPr sz="1200" b="1"/>
                      </a:pPr>
                      <a:t>[NOM DE CATÉGORIE]</a:t>
                    </a:fld>
                    <a:r>
                      <a:rPr lang="fr-FR" baseline="0" dirty="0"/>
                      <a:t> </a:t>
                    </a:r>
                    <a:fld id="{FC45D9F1-91DC-4887-A96C-2D0C2B7150D1}" type="VALUE">
                      <a:rPr lang="fr-FR" baseline="0"/>
                      <a:pPr>
                        <a:defRPr sz="1200" b="1"/>
                      </a:pPr>
                      <a:t>[VALEUR]</a:t>
                    </a:fld>
                    <a:endParaRPr lang="fr-FR" baseline="0" dirty="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1"/>
              <c:showSerName val="0"/>
              <c:showPercent val="0"/>
              <c:showBubbleSize val="0"/>
              <c:extLst>
                <c:ext xmlns:c15="http://schemas.microsoft.com/office/drawing/2012/chart" uri="{CE6537A1-D6FC-4f65-9D91-7224C49458BB}">
                  <c15:layout>
                    <c:manualLayout>
                      <c:w val="0.24633971910445426"/>
                      <c:h val="0.13023210786563166"/>
                    </c:manualLayout>
                  </c15:layout>
                  <c15:dlblFieldTable/>
                  <c15:showDataLabelsRange val="0"/>
                </c:ext>
                <c:ext xmlns:c16="http://schemas.microsoft.com/office/drawing/2014/chart" uri="{C3380CC4-5D6E-409C-BE32-E72D297353CC}">
                  <c16:uniqueId val="{00000001-8C03-4204-B342-9DF21275A183}"/>
                </c:ext>
              </c:extLst>
            </c:dLbl>
            <c:dLbl>
              <c:idx val="1"/>
              <c:layout>
                <c:manualLayout>
                  <c:x val="0.11649374109003464"/>
                  <c:y val="-8.0533724916233229E-2"/>
                </c:manualLayout>
              </c:layout>
              <c:tx>
                <c:rich>
                  <a:bodyPr/>
                  <a:lstStyle/>
                  <a:p>
                    <a:fld id="{48E1DAB2-23B0-4FE8-BEC7-225452A2288D}" type="CATEGORYNAME">
                      <a:rPr lang="fr-FR" smtClean="0"/>
                      <a:pPr/>
                      <a:t>[NOM DE CATÉGORIE]</a:t>
                    </a:fld>
                    <a:endParaRPr lang="fr-FR" dirty="0"/>
                  </a:p>
                  <a:p>
                    <a:r>
                      <a:rPr lang="fr-FR" baseline="0" dirty="0"/>
                      <a:t> </a:t>
                    </a:r>
                    <a:fld id="{AFBE6262-0956-46E6-A61B-4DC00BDF2ABB}" type="VALUE">
                      <a:rPr lang="fr-FR" baseline="0"/>
                      <a:pPr/>
                      <a:t>[VALEUR]</a:t>
                    </a:fld>
                    <a:endParaRPr lang="fr-FR"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C03-4204-B342-9DF21275A183}"/>
                </c:ext>
              </c:extLst>
            </c:dLbl>
            <c:dLbl>
              <c:idx val="2"/>
              <c:layout>
                <c:manualLayout>
                  <c:x val="1.442272250123818E-3"/>
                  <c:y val="-5.2225678628300562E-2"/>
                </c:manualLayout>
              </c:layout>
              <c:tx>
                <c:rich>
                  <a:bodyPr/>
                  <a:lstStyle/>
                  <a:p>
                    <a:fld id="{342600FB-3554-45B8-8F4D-2D6EB2E72F0D}" type="CATEGORYNAME">
                      <a:rPr lang="en-US" smtClean="0"/>
                      <a:pPr/>
                      <a:t>[NOM DE CATÉGORIE]</a:t>
                    </a:fld>
                    <a:endParaRPr lang="en-US" dirty="0"/>
                  </a:p>
                  <a:p>
                    <a:r>
                      <a:rPr lang="en-US" baseline="0" dirty="0"/>
                      <a:t> </a:t>
                    </a:r>
                    <a:fld id="{5AB2B429-C14D-493C-9CB2-5E657805A9D7}" type="VALUE">
                      <a:rPr lang="en-US" baseline="0"/>
                      <a:pPr/>
                      <a:t>[VALEUR]</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C03-4204-B342-9DF21275A183}"/>
                </c:ext>
              </c:extLst>
            </c:dLbl>
            <c:dLbl>
              <c:idx val="3"/>
              <c:layout>
                <c:manualLayout>
                  <c:x val="3.8236281747906664E-2"/>
                  <c:y val="3.6936314644588422E-3"/>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fld id="{FF449535-6024-4718-BA97-EB0342B5E8E2}" type="CATEGORYNAME">
                      <a:rPr lang="fr-FR" smtClean="0"/>
                      <a:pPr>
                        <a:defRPr sz="1200" b="1"/>
                      </a:pPr>
                      <a:t>[NOM DE CATÉGORIE]</a:t>
                    </a:fld>
                    <a:endParaRPr lang="fr-FR" dirty="0"/>
                  </a:p>
                  <a:p>
                    <a:pPr>
                      <a:defRPr sz="1200" b="1"/>
                    </a:pPr>
                    <a:r>
                      <a:rPr lang="fr-FR" baseline="0" dirty="0"/>
                      <a:t> </a:t>
                    </a:r>
                    <a:fld id="{ACDE7ABF-9C25-4999-8D34-E51E0E44038F}" type="VALUE">
                      <a:rPr lang="fr-FR" baseline="0"/>
                      <a:pPr>
                        <a:defRPr sz="1200" b="1"/>
                      </a:pPr>
                      <a:t>[VALEUR]</a:t>
                    </a:fld>
                    <a:endParaRPr lang="fr-FR" baseline="0" dirty="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1"/>
              <c:showSerName val="0"/>
              <c:showPercent val="0"/>
              <c:showBubbleSize val="0"/>
              <c:extLst>
                <c:ext xmlns:c15="http://schemas.microsoft.com/office/drawing/2012/chart" uri="{CE6537A1-D6FC-4f65-9D91-7224C49458BB}">
                  <c15:layout>
                    <c:manualLayout>
                      <c:w val="0.24374558780962549"/>
                      <c:h val="0.1660171816658052"/>
                    </c:manualLayout>
                  </c15:layout>
                  <c15:dlblFieldTable/>
                  <c15:showDataLabelsRange val="0"/>
                </c:ext>
                <c:ext xmlns:c16="http://schemas.microsoft.com/office/drawing/2014/chart" uri="{C3380CC4-5D6E-409C-BE32-E72D297353CC}">
                  <c16:uniqueId val="{00000007-8C03-4204-B342-9DF21275A18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FCT!$A$34:$A$39</c:f>
              <c:strCache>
                <c:ptCount val="4"/>
                <c:pt idx="0">
                  <c:v>Dotations et participations</c:v>
                </c:pt>
                <c:pt idx="1">
                  <c:v>Impôts et taxes</c:v>
                </c:pt>
                <c:pt idx="2">
                  <c:v>Autres recettes</c:v>
                </c:pt>
                <c:pt idx="3">
                  <c:v>Transfert et excédent reporté</c:v>
                </c:pt>
              </c:strCache>
            </c:strRef>
          </c:cat>
          <c:val>
            <c:numRef>
              <c:f>FCT!$B$34:$B$39</c:f>
              <c:numCache>
                <c:formatCode>_("€"* #,##0_);_("€"* \(#,##0\);_("€"* "-"_);_(@_)</c:formatCode>
                <c:ptCount val="6"/>
                <c:pt idx="0">
                  <c:v>2060000</c:v>
                </c:pt>
                <c:pt idx="1">
                  <c:v>7258000</c:v>
                </c:pt>
                <c:pt idx="2">
                  <c:v>990000</c:v>
                </c:pt>
                <c:pt idx="3">
                  <c:v>2694000</c:v>
                </c:pt>
              </c:numCache>
            </c:numRef>
          </c:val>
          <c:extLst>
            <c:ext xmlns:c16="http://schemas.microsoft.com/office/drawing/2014/chart" uri="{C3380CC4-5D6E-409C-BE32-E72D297353CC}">
              <c16:uniqueId val="{0000000C-8C03-4204-B342-9DF21275A183}"/>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DOB - répartition projets invts par thématiques – 3 715 000 €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635784721237869"/>
          <c:y val="0.17892726425458902"/>
          <c:w val="0.8415506514601826"/>
          <c:h val="0.76205124033837512"/>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E6A-4AB4-88BC-27D3351B5ACD}"/>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E6A-4AB4-88BC-27D3351B5ACD}"/>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E6A-4AB4-88BC-27D3351B5ACD}"/>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E6A-4AB4-88BC-27D3351B5ACD}"/>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DE6A-4AB4-88BC-27D3351B5ACD}"/>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DE6A-4AB4-88BC-27D3351B5ACD}"/>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DE6A-4AB4-88BC-27D3351B5ACD}"/>
              </c:ext>
            </c:extLst>
          </c:dPt>
          <c:dLbls>
            <c:dLbl>
              <c:idx val="0"/>
              <c:layout>
                <c:manualLayout>
                  <c:x val="-4.0713200213591372E-2"/>
                  <c:y val="-0.10173730696589266"/>
                </c:manualLayout>
              </c:layout>
              <c:tx>
                <c:rich>
                  <a:bodyPr/>
                  <a:lstStyle/>
                  <a:p>
                    <a:fld id="{FF26732E-3CE2-4B8A-95AB-2300D2418FA3}" type="CATEGORYNAME">
                      <a:rPr lang="en-US" smtClean="0"/>
                      <a:pPr/>
                      <a:t>[NOM DE CATÉGORIE]</a:t>
                    </a:fld>
                    <a:endParaRPr lang="en-US" dirty="0"/>
                  </a:p>
                  <a:p>
                    <a:r>
                      <a:rPr lang="en-US" baseline="0" dirty="0"/>
                      <a:t> </a:t>
                    </a:r>
                    <a:fld id="{201569AB-7644-4F82-A879-1D2AA70DBF47}" type="VALUE">
                      <a:rPr lang="en-US" baseline="0"/>
                      <a:pPr/>
                      <a:t>[VALEUR]</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E6A-4AB4-88BC-27D3351B5ACD}"/>
                </c:ext>
              </c:extLst>
            </c:dLbl>
            <c:dLbl>
              <c:idx val="1"/>
              <c:layout>
                <c:manualLayout>
                  <c:x val="6.8339027560203283E-2"/>
                  <c:y val="2.8486318980430747E-2"/>
                </c:manualLayout>
              </c:layout>
              <c:tx>
                <c:rich>
                  <a:bodyPr/>
                  <a:lstStyle/>
                  <a:p>
                    <a:fld id="{CEDDC279-929D-4E09-B6ED-6EEEC37A475B}" type="CATEGORYNAME">
                      <a:rPr lang="en-US" smtClean="0"/>
                      <a:pPr/>
                      <a:t>[NOM DE CATÉGORIE]</a:t>
                    </a:fld>
                    <a:r>
                      <a:rPr lang="en-US" baseline="0" dirty="0"/>
                      <a:t> </a:t>
                    </a:r>
                    <a:fld id="{80531B46-F8D4-4D3D-9647-27DBEAD71D01}" type="VALUE">
                      <a:rPr lang="en-US" baseline="0"/>
                      <a:pPr/>
                      <a:t>[VALEUR]</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E6A-4AB4-88BC-27D3351B5ACD}"/>
                </c:ext>
              </c:extLst>
            </c:dLbl>
            <c:dLbl>
              <c:idx val="2"/>
              <c:tx>
                <c:rich>
                  <a:bodyPr/>
                  <a:lstStyle/>
                  <a:p>
                    <a:fld id="{D2F26C6B-9947-44F6-8B3A-DD1908166439}" type="CATEGORYNAME">
                      <a:rPr lang="en-US" smtClean="0"/>
                      <a:pPr/>
                      <a:t>[NOM DE CATÉGORIE]</a:t>
                    </a:fld>
                    <a:endParaRPr lang="en-US"/>
                  </a:p>
                  <a:p>
                    <a:r>
                      <a:rPr lang="en-US" baseline="0"/>
                      <a:t> </a:t>
                    </a:r>
                    <a:fld id="{42921C9A-E5F7-4883-806C-C4F04372C4E1}" type="VALUE">
                      <a:rPr lang="en-US" baseline="0"/>
                      <a:pPr/>
                      <a:t>[VALEUR]</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E6A-4AB4-88BC-27D3351B5ACD}"/>
                </c:ext>
              </c:extLst>
            </c:dLbl>
            <c:dLbl>
              <c:idx val="3"/>
              <c:layout>
                <c:manualLayout>
                  <c:x val="1.093029893230254E-4"/>
                  <c:y val="-0.19412599988890128"/>
                </c:manualLayout>
              </c:layout>
              <c:tx>
                <c:rich>
                  <a:bodyPr/>
                  <a:lstStyle/>
                  <a:p>
                    <a:fld id="{66FDCB0C-91FC-4461-A707-C279074C2664}" type="CATEGORYNAME">
                      <a:rPr lang="fr-FR" smtClean="0"/>
                      <a:pPr/>
                      <a:t>[NOM DE CATÉGORIE]</a:t>
                    </a:fld>
                    <a:endParaRPr lang="fr-FR" dirty="0"/>
                  </a:p>
                  <a:p>
                    <a:r>
                      <a:rPr lang="fr-FR" baseline="0" dirty="0"/>
                      <a:t> </a:t>
                    </a:r>
                    <a:fld id="{A7A941AB-8165-4C5A-BD2A-3B4474C5DED1}" type="VALUE">
                      <a:rPr lang="fr-FR" baseline="0"/>
                      <a:pPr/>
                      <a:t>[VALEUR]</a:t>
                    </a:fld>
                    <a:endParaRPr lang="fr-F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E6A-4AB4-88BC-27D3351B5ACD}"/>
                </c:ext>
              </c:extLst>
            </c:dLbl>
            <c:dLbl>
              <c:idx val="4"/>
              <c:layout>
                <c:manualLayout>
                  <c:x val="-6.5879294063111759E-3"/>
                  <c:y val="-4.3842157970102089E-2"/>
                </c:manualLayout>
              </c:layout>
              <c:tx>
                <c:rich>
                  <a:bodyPr/>
                  <a:lstStyle/>
                  <a:p>
                    <a:fld id="{6CF78BD4-D0AC-4903-B5D4-34E7498E75CB}" type="CATEGORYNAME">
                      <a:rPr lang="fr-FR" smtClean="0"/>
                      <a:pPr/>
                      <a:t>[NOM DE CATÉGORIE]</a:t>
                    </a:fld>
                    <a:endParaRPr lang="fr-FR"/>
                  </a:p>
                  <a:p>
                    <a:r>
                      <a:rPr lang="fr-FR" baseline="0"/>
                      <a:t> </a:t>
                    </a:r>
                    <a:fld id="{97D86268-4FA6-40DA-AF95-20545D3FAB20}" type="VALUE">
                      <a:rPr lang="fr-FR" baseline="0"/>
                      <a:pPr/>
                      <a:t>[VALEUR]</a:t>
                    </a:fld>
                    <a:endParaRPr lang="fr-FR"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E6A-4AB4-88BC-27D3351B5ACD}"/>
                </c:ext>
              </c:extLst>
            </c:dLbl>
            <c:dLbl>
              <c:idx val="5"/>
              <c:layout>
                <c:manualLayout>
                  <c:x val="3.6025864382816866E-2"/>
                  <c:y val="-2.5945926643071406E-2"/>
                </c:manualLayout>
              </c:layout>
              <c:tx>
                <c:rich>
                  <a:bodyPr/>
                  <a:lstStyle/>
                  <a:p>
                    <a:fld id="{42E7BC3A-D4D9-4042-8054-E33026D24A7B}" type="CATEGORYNAME">
                      <a:rPr lang="fr-FR" smtClean="0"/>
                      <a:pPr/>
                      <a:t>[NOM DE CATÉGORIE]</a:t>
                    </a:fld>
                    <a:r>
                      <a:rPr lang="fr-FR" baseline="0" dirty="0"/>
                      <a:t> </a:t>
                    </a:r>
                    <a:fld id="{1C0EF032-1E7A-403F-8963-452E1ECAE020}" type="VALUE">
                      <a:rPr lang="fr-FR" baseline="0"/>
                      <a:pPr/>
                      <a:t>[VALEUR]</a:t>
                    </a:fld>
                    <a:endParaRPr lang="fr-F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DE6A-4AB4-88BC-27D3351B5ACD}"/>
                </c:ext>
              </c:extLst>
            </c:dLbl>
            <c:dLbl>
              <c:idx val="6"/>
              <c:layout>
                <c:manualLayout>
                  <c:x val="0.11143237034626438"/>
                  <c:y val="-3.2664624565524464E-2"/>
                </c:manualLayout>
              </c:layout>
              <c:tx>
                <c:rich>
                  <a:bodyPr/>
                  <a:lstStyle/>
                  <a:p>
                    <a:fld id="{5DB6C037-5405-449D-8CD0-766E51BB4B9B}" type="CATEGORYNAME">
                      <a:rPr lang="en-US" smtClean="0"/>
                      <a:pPr/>
                      <a:t>[NOM DE CATÉGORIE]</a:t>
                    </a:fld>
                    <a:endParaRPr lang="en-US" dirty="0"/>
                  </a:p>
                  <a:p>
                    <a:r>
                      <a:rPr lang="en-US" baseline="0" dirty="0"/>
                      <a:t> </a:t>
                    </a:r>
                    <a:fld id="{12556B72-F44A-4B64-8A19-53F19C794FB6}" type="VALUE">
                      <a:rPr lang="en-US" baseline="0"/>
                      <a:pPr/>
                      <a:t>[VALEUR]</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DE6A-4AB4-88BC-27D3351B5AC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répartinvt!$A$2:$A$8</c:f>
              <c:strCache>
                <c:ptCount val="7"/>
                <c:pt idx="0">
                  <c:v>CULTURE</c:v>
                </c:pt>
                <c:pt idx="1">
                  <c:v>TRANSITION ECOLOGIQUE</c:v>
                </c:pt>
                <c:pt idx="2">
                  <c:v>SPORT</c:v>
                </c:pt>
                <c:pt idx="3">
                  <c:v>ATTRACTIVITE SECURITE BIENVEILLANCE</c:v>
                </c:pt>
                <c:pt idx="4">
                  <c:v>ENFANCE ET JEUNESSE</c:v>
                </c:pt>
                <c:pt idx="5">
                  <c:v>DEVELOPPEMENT DE LA VILLE</c:v>
                </c:pt>
                <c:pt idx="6">
                  <c:v>MOYENS GENERAUX</c:v>
                </c:pt>
              </c:strCache>
            </c:strRef>
          </c:cat>
          <c:val>
            <c:numRef>
              <c:f>répartinvt!$B$2:$B$8</c:f>
              <c:numCache>
                <c:formatCode>_("€"* #,##0_);_("€"* \(#,##0\);_("€"* "-"_);_(@_)</c:formatCode>
                <c:ptCount val="7"/>
                <c:pt idx="0">
                  <c:v>1456100</c:v>
                </c:pt>
                <c:pt idx="1">
                  <c:v>866200</c:v>
                </c:pt>
                <c:pt idx="2">
                  <c:v>133200</c:v>
                </c:pt>
                <c:pt idx="3">
                  <c:v>501600</c:v>
                </c:pt>
                <c:pt idx="4">
                  <c:v>129900</c:v>
                </c:pt>
                <c:pt idx="5">
                  <c:v>431000</c:v>
                </c:pt>
                <c:pt idx="6">
                  <c:v>197000</c:v>
                </c:pt>
              </c:numCache>
            </c:numRef>
          </c:val>
          <c:extLst>
            <c:ext xmlns:c16="http://schemas.microsoft.com/office/drawing/2014/chart" uri="{C3380CC4-5D6E-409C-BE32-E72D297353CC}">
              <c16:uniqueId val="{0000000E-DE6A-4AB4-88BC-27D3351B5ACD}"/>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49689" y="1"/>
            <a:ext cx="2946400" cy="496889"/>
          </a:xfrm>
          <a:prstGeom prst="rect">
            <a:avLst/>
          </a:prstGeom>
        </p:spPr>
        <p:txBody>
          <a:bodyPr vert="horz" lIns="91440" tIns="45720" rIns="91440" bIns="45720" rtlCol="0"/>
          <a:lstStyle>
            <a:lvl1pPr algn="r">
              <a:defRPr sz="1200"/>
            </a:lvl1pPr>
          </a:lstStyle>
          <a:p>
            <a:fld id="{58492FA4-52AD-428F-B604-8F3D6EACBC08}" type="datetimeFigureOut">
              <a:rPr lang="fr-FR" smtClean="0"/>
              <a:pPr/>
              <a:t>11/03/2025</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455" y="4714876"/>
            <a:ext cx="5438775" cy="446722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164"/>
            <a:ext cx="2946400" cy="4968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49689" y="9428164"/>
            <a:ext cx="2946400" cy="496887"/>
          </a:xfrm>
          <a:prstGeom prst="rect">
            <a:avLst/>
          </a:prstGeom>
        </p:spPr>
        <p:txBody>
          <a:bodyPr vert="horz" lIns="91440" tIns="45720" rIns="91440" bIns="45720" rtlCol="0" anchor="b"/>
          <a:lstStyle>
            <a:lvl1pPr algn="r">
              <a:defRPr sz="1200"/>
            </a:lvl1pPr>
          </a:lstStyle>
          <a:p>
            <a:fld id="{6C5CA8A8-C746-46D9-AACA-1A821FD86694}" type="slidenum">
              <a:rPr lang="fr-FR" smtClean="0"/>
              <a:pPr/>
              <a:t>‹N°›</a:t>
            </a:fld>
            <a:endParaRPr lang="fr-FR" dirty="0"/>
          </a:p>
        </p:txBody>
      </p:sp>
    </p:spTree>
    <p:extLst>
      <p:ext uri="{BB962C8B-B14F-4D97-AF65-F5344CB8AC3E}">
        <p14:creationId xmlns:p14="http://schemas.microsoft.com/office/powerpoint/2010/main" val="2137298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5CA8A8-C746-46D9-AACA-1A821FD86694}" type="slidenum">
              <a:rPr lang="fr-FR" smtClean="0"/>
              <a:pPr/>
              <a:t>17</a:t>
            </a:fld>
            <a:endParaRPr lang="fr-FR" dirty="0"/>
          </a:p>
        </p:txBody>
      </p:sp>
    </p:spTree>
    <p:extLst>
      <p:ext uri="{BB962C8B-B14F-4D97-AF65-F5344CB8AC3E}">
        <p14:creationId xmlns:p14="http://schemas.microsoft.com/office/powerpoint/2010/main" val="416432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5CA8A8-C746-46D9-AACA-1A821FD86694}" type="slidenum">
              <a:rPr lang="fr-FR" smtClean="0"/>
              <a:pPr/>
              <a:t>27</a:t>
            </a:fld>
            <a:endParaRPr lang="fr-FR" dirty="0"/>
          </a:p>
        </p:txBody>
      </p:sp>
    </p:spTree>
    <p:extLst>
      <p:ext uri="{BB962C8B-B14F-4D97-AF65-F5344CB8AC3E}">
        <p14:creationId xmlns:p14="http://schemas.microsoft.com/office/powerpoint/2010/main" val="2298733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u="sng" dirty="0"/>
          </a:p>
        </p:txBody>
      </p:sp>
      <p:sp>
        <p:nvSpPr>
          <p:cNvPr id="4" name="Espace réservé du numéro de diapositive 3"/>
          <p:cNvSpPr>
            <a:spLocks noGrp="1"/>
          </p:cNvSpPr>
          <p:nvPr>
            <p:ph type="sldNum" sz="quarter" idx="10"/>
          </p:nvPr>
        </p:nvSpPr>
        <p:spPr/>
        <p:txBody>
          <a:bodyPr/>
          <a:lstStyle/>
          <a:p>
            <a:fld id="{6C5CA8A8-C746-46D9-AACA-1A821FD86694}" type="slidenum">
              <a:rPr lang="fr-FR" smtClean="0"/>
              <a:pPr/>
              <a:t>48</a:t>
            </a:fld>
            <a:endParaRPr lang="fr-FR" dirty="0"/>
          </a:p>
        </p:txBody>
      </p:sp>
    </p:spTree>
    <p:extLst>
      <p:ext uri="{BB962C8B-B14F-4D97-AF65-F5344CB8AC3E}">
        <p14:creationId xmlns:p14="http://schemas.microsoft.com/office/powerpoint/2010/main" val="3823063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6"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331640" y="1556793"/>
            <a:ext cx="6408712" cy="648072"/>
          </a:xfrm>
        </p:spPr>
        <p:txBody>
          <a:bodyPr>
            <a:noAutofit/>
          </a:bodyPr>
          <a:lstStyle>
            <a:lvl1pPr algn="ctr">
              <a:defRPr sz="3600" b="1">
                <a:solidFill>
                  <a:schemeClr val="bg1"/>
                </a:solidFill>
                <a:latin typeface="+mj-lt"/>
              </a:defRPr>
            </a:lvl1pPr>
          </a:lstStyle>
          <a:p>
            <a:r>
              <a:rPr lang="fr-FR" dirty="0"/>
              <a:t>Modifiez le style du titre</a:t>
            </a:r>
          </a:p>
        </p:txBody>
      </p:sp>
      <p:sp>
        <p:nvSpPr>
          <p:cNvPr id="3" name="Sous-titre 2"/>
          <p:cNvSpPr>
            <a:spLocks noGrp="1"/>
          </p:cNvSpPr>
          <p:nvPr>
            <p:ph type="subTitle" idx="1"/>
          </p:nvPr>
        </p:nvSpPr>
        <p:spPr>
          <a:xfrm>
            <a:off x="1331640" y="2204864"/>
            <a:ext cx="6408712" cy="1752600"/>
          </a:xfrm>
        </p:spPr>
        <p:txBody>
          <a:bodyPr>
            <a:normAutofit/>
          </a:bodyPr>
          <a:lstStyle>
            <a:lvl1pPr marL="0" indent="0" algn="ctr">
              <a:buNone/>
              <a:defRPr sz="32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sp>
        <p:nvSpPr>
          <p:cNvPr id="4" name="Espace réservé de la date 3"/>
          <p:cNvSpPr>
            <a:spLocks noGrp="1"/>
          </p:cNvSpPr>
          <p:nvPr>
            <p:ph type="dt" sz="half" idx="10"/>
          </p:nvPr>
        </p:nvSpPr>
        <p:spPr/>
        <p:txBody>
          <a:bodyPr/>
          <a:lstStyle/>
          <a:p>
            <a:fld id="{E92CA90B-F62E-4F87-B3D7-AD9C24AC786B}" type="datetime1">
              <a:rPr lang="fr-FR" smtClean="0"/>
              <a:pPr/>
              <a:t>11/03/2025</a:t>
            </a:fld>
            <a:endParaRPr lang="fr-FR" dirty="0"/>
          </a:p>
        </p:txBody>
      </p:sp>
      <p:pic>
        <p:nvPicPr>
          <p:cNvPr id="5" name="Image 4"/>
          <p:cNvPicPr>
            <a:picLocks noChangeAspect="1"/>
          </p:cNvPicPr>
          <p:nvPr userDrawn="1"/>
        </p:nvPicPr>
        <p:blipFill rotWithShape="1">
          <a:blip r:embed="rId3">
            <a:extLst>
              <a:ext uri="{28A0092B-C50C-407E-A947-70E740481C1C}">
                <a14:useLocalDpi xmlns:a14="http://schemas.microsoft.com/office/drawing/2010/main" val="0"/>
              </a:ext>
            </a:extLst>
          </a:blip>
          <a:srcRect t="8788" b="6530"/>
          <a:stretch/>
        </p:blipFill>
        <p:spPr>
          <a:xfrm>
            <a:off x="1792213" y="5231218"/>
            <a:ext cx="5660107" cy="1201479"/>
          </a:xfrm>
          <a:prstGeom prst="rect">
            <a:avLst/>
          </a:prstGeom>
        </p:spPr>
      </p:pic>
    </p:spTree>
    <p:extLst>
      <p:ext uri="{BB962C8B-B14F-4D97-AF65-F5344CB8AC3E}">
        <p14:creationId xmlns:p14="http://schemas.microsoft.com/office/powerpoint/2010/main" val="1953886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 de fin">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A1BFE34-BA3C-4F34-8E32-3D73DB84BE20}" type="datetime1">
              <a:rPr lang="fr-FR" smtClean="0"/>
              <a:pPr/>
              <a:t>11/03/2025</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1A4AB998-FB24-4D55-85BD-932B30BB390E}" type="slidenum">
              <a:rPr lang="fr-FR" smtClean="0"/>
              <a:pPr/>
              <a:t>‹N°›</a:t>
            </a:fld>
            <a:endParaRPr lang="fr-FR" dirty="0"/>
          </a:p>
        </p:txBody>
      </p:sp>
      <p:pic>
        <p:nvPicPr>
          <p:cNvPr id="5"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p:cNvPicPr>
            <a:picLocks noChangeAspect="1"/>
          </p:cNvPicPr>
          <p:nvPr userDrawn="1"/>
        </p:nvPicPr>
        <p:blipFill rotWithShape="1">
          <a:blip r:embed="rId3" cstate="print">
            <a:extLst>
              <a:ext uri="{28A0092B-C50C-407E-A947-70E740481C1C}">
                <a14:useLocalDpi xmlns:a14="http://schemas.microsoft.com/office/drawing/2010/main" val="0"/>
              </a:ext>
            </a:extLst>
          </a:blip>
          <a:srcRect t="8788" b="6530"/>
          <a:stretch/>
        </p:blipFill>
        <p:spPr>
          <a:xfrm>
            <a:off x="3275856" y="4509120"/>
            <a:ext cx="2592288" cy="550269"/>
          </a:xfrm>
          <a:prstGeom prst="rect">
            <a:avLst/>
          </a:prstGeom>
        </p:spPr>
      </p:pic>
    </p:spTree>
    <p:extLst>
      <p:ext uri="{BB962C8B-B14F-4D97-AF65-F5344CB8AC3E}">
        <p14:creationId xmlns:p14="http://schemas.microsoft.com/office/powerpoint/2010/main" val="3263539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normAutofit/>
          </a:bodyPr>
          <a:lstStyle>
            <a:lvl1pPr algn="l">
              <a:defRPr sz="3200" b="1" cap="all">
                <a:solidFill>
                  <a:srgbClr val="272360"/>
                </a:solidFill>
              </a:defRPr>
            </a:lvl1pPr>
          </a:lstStyle>
          <a:p>
            <a:r>
              <a:rPr lang="fr-FR" dirty="0"/>
              <a:t>Modifiez le style du titre</a:t>
            </a:r>
          </a:p>
        </p:txBody>
      </p:sp>
      <p:sp>
        <p:nvSpPr>
          <p:cNvPr id="3" name="Espace réservé du texte 2"/>
          <p:cNvSpPr>
            <a:spLocks noGrp="1"/>
          </p:cNvSpPr>
          <p:nvPr>
            <p:ph type="body" idx="1"/>
          </p:nvPr>
        </p:nvSpPr>
        <p:spPr>
          <a:xfrm>
            <a:off x="722313" y="2906713"/>
            <a:ext cx="7772400" cy="1500187"/>
          </a:xfrm>
        </p:spPr>
        <p:txBody>
          <a:bodyPr anchor="b">
            <a:normAutofit/>
          </a:bodyPr>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Modifiez les styles du texte du masque</a:t>
            </a:r>
          </a:p>
        </p:txBody>
      </p:sp>
      <p:sp>
        <p:nvSpPr>
          <p:cNvPr id="4" name="Espace réservé de la date 3"/>
          <p:cNvSpPr>
            <a:spLocks noGrp="1"/>
          </p:cNvSpPr>
          <p:nvPr>
            <p:ph type="dt" sz="half" idx="10"/>
          </p:nvPr>
        </p:nvSpPr>
        <p:spPr/>
        <p:txBody>
          <a:bodyPr/>
          <a:lstStyle/>
          <a:p>
            <a:fld id="{F978C9DF-8E8A-4FF1-96B9-646EA61922FC}" type="datetime1">
              <a:rPr lang="fr-FR" smtClean="0"/>
              <a:pPr/>
              <a:t>11/03/2025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A4AB998-FB24-4D55-85BD-932B30BB390E}" type="slidenum">
              <a:rPr lang="fr-FR" smtClean="0"/>
              <a:pPr/>
              <a:t>‹N°›</a:t>
            </a:fld>
            <a:endParaRPr lang="fr-FR" dirty="0"/>
          </a:p>
        </p:txBody>
      </p:sp>
    </p:spTree>
    <p:extLst>
      <p:ext uri="{BB962C8B-B14F-4D97-AF65-F5344CB8AC3E}">
        <p14:creationId xmlns:p14="http://schemas.microsoft.com/office/powerpoint/2010/main" val="295459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67544" y="692696"/>
            <a:ext cx="7488832" cy="432048"/>
          </a:xfrm>
        </p:spPr>
        <p:txBody>
          <a:bodyPr>
            <a:noAutofit/>
          </a:bodyPr>
          <a:lstStyle>
            <a:lvl1pPr algn="l">
              <a:defRPr sz="3200" b="1">
                <a:solidFill>
                  <a:srgbClr val="272360"/>
                </a:solidFill>
              </a:defRPr>
            </a:lvl1pPr>
          </a:lstStyle>
          <a:p>
            <a:r>
              <a:rPr lang="fr-FR" dirty="0"/>
              <a:t>Modifiez le style du titre</a:t>
            </a:r>
          </a:p>
        </p:txBody>
      </p:sp>
      <p:sp>
        <p:nvSpPr>
          <p:cNvPr id="3" name="Espace réservé du contenu 2"/>
          <p:cNvSpPr>
            <a:spLocks noGrp="1"/>
          </p:cNvSpPr>
          <p:nvPr>
            <p:ph idx="1"/>
          </p:nvPr>
        </p:nvSpPr>
        <p:spPr>
          <a:xfrm>
            <a:off x="971600" y="1628801"/>
            <a:ext cx="6984776" cy="4248472"/>
          </a:xfrm>
        </p:spPr>
        <p:txBody>
          <a:bodyPr>
            <a:normAutofit/>
          </a:bodyPr>
          <a:lstStyle>
            <a:lvl1pPr>
              <a:defRPr sz="2800"/>
            </a:lvl1pPr>
            <a:lvl2pPr>
              <a:defRPr sz="2400"/>
            </a:lvl2pPr>
            <a:lvl3pPr>
              <a:defRPr sz="2000"/>
            </a:lvl3pPr>
            <a:lvl4pPr>
              <a:defRPr sz="1800"/>
            </a:lvl4pPr>
            <a:lvl5pPr>
              <a:defRPr sz="18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A4AB998-FB24-4D55-85BD-932B30BB390E}" type="slidenum">
              <a:rPr lang="fr-FR" smtClean="0"/>
              <a:pPr/>
              <a:t>‹N°›</a:t>
            </a:fld>
            <a:endParaRPr lang="fr-FR" dirty="0"/>
          </a:p>
        </p:txBody>
      </p:sp>
    </p:spTree>
    <p:extLst>
      <p:ext uri="{BB962C8B-B14F-4D97-AF65-F5344CB8AC3E}">
        <p14:creationId xmlns:p14="http://schemas.microsoft.com/office/powerpoint/2010/main" val="2238068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052737"/>
            <a:ext cx="4038600" cy="4896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052737"/>
            <a:ext cx="4038600" cy="4896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p>
            <a:fld id="{D7530585-6C83-4048-98B6-4A53B75EC759}" type="datetime1">
              <a:rPr lang="fr-FR" smtClean="0"/>
              <a:pPr/>
              <a:t>11/03/2025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A4AB998-FB24-4D55-85BD-932B30BB390E}" type="slidenum">
              <a:rPr lang="fr-FR" smtClean="0"/>
              <a:pPr/>
              <a:t>‹N°›</a:t>
            </a:fld>
            <a:endParaRPr lang="fr-FR" dirty="0"/>
          </a:p>
        </p:txBody>
      </p:sp>
    </p:spTree>
    <p:extLst>
      <p:ext uri="{BB962C8B-B14F-4D97-AF65-F5344CB8AC3E}">
        <p14:creationId xmlns:p14="http://schemas.microsoft.com/office/powerpoint/2010/main" val="2913475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55576" y="1052736"/>
            <a:ext cx="3744416" cy="864096"/>
          </a:xfrm>
        </p:spPr>
        <p:txBody>
          <a:bodyPr anchor="b"/>
          <a:lstStyle>
            <a:lvl1pPr marL="0" indent="0">
              <a:buNone/>
              <a:defRPr sz="2400" b="1">
                <a:solidFill>
                  <a:srgbClr val="2723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745232" y="1916832"/>
            <a:ext cx="37547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499991" y="1052736"/>
            <a:ext cx="3744416" cy="864096"/>
          </a:xfrm>
        </p:spPr>
        <p:txBody>
          <a:bodyPr anchor="b"/>
          <a:lstStyle>
            <a:lvl1pPr marL="0" indent="0">
              <a:buNone/>
              <a:defRPr sz="2400" b="1">
                <a:solidFill>
                  <a:srgbClr val="2723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p:nvPr>
        </p:nvSpPr>
        <p:spPr>
          <a:xfrm>
            <a:off x="4499992" y="1916832"/>
            <a:ext cx="37444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p:txBody>
          <a:bodyPr/>
          <a:lstStyle/>
          <a:p>
            <a:fld id="{25B08BC4-76CC-465D-AF5B-C721F577058A}" type="datetime1">
              <a:rPr lang="fr-FR" smtClean="0"/>
              <a:pPr/>
              <a:t>11/03/2025</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1A4AB998-FB24-4D55-85BD-932B30BB390E}" type="slidenum">
              <a:rPr lang="fr-FR" smtClean="0"/>
              <a:pPr/>
              <a:t>‹N°›</a:t>
            </a:fld>
            <a:endParaRPr lang="fr-FR" dirty="0"/>
          </a:p>
        </p:txBody>
      </p:sp>
    </p:spTree>
    <p:extLst>
      <p:ext uri="{BB962C8B-B14F-4D97-AF65-F5344CB8AC3E}">
        <p14:creationId xmlns:p14="http://schemas.microsoft.com/office/powerpoint/2010/main" val="236212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67544" y="692696"/>
            <a:ext cx="7416824" cy="360040"/>
          </a:xfrm>
        </p:spPr>
        <p:txBody>
          <a:bodyPr>
            <a:normAutofit/>
          </a:bodyPr>
          <a:lstStyle>
            <a:lvl1pPr algn="l">
              <a:defRPr sz="3200" b="1">
                <a:solidFill>
                  <a:srgbClr val="272360"/>
                </a:solidFill>
              </a:defRPr>
            </a:lvl1pPr>
          </a:lstStyle>
          <a:p>
            <a:r>
              <a:rPr lang="fr-FR" dirty="0"/>
              <a:t>Modifiez le style du titre</a:t>
            </a:r>
          </a:p>
        </p:txBody>
      </p:sp>
      <p:sp>
        <p:nvSpPr>
          <p:cNvPr id="3" name="Espace réservé de la date 2"/>
          <p:cNvSpPr>
            <a:spLocks noGrp="1"/>
          </p:cNvSpPr>
          <p:nvPr>
            <p:ph type="dt" sz="half" idx="10"/>
          </p:nvPr>
        </p:nvSpPr>
        <p:spPr/>
        <p:txBody>
          <a:bodyPr/>
          <a:lstStyle/>
          <a:p>
            <a:fld id="{FC2A3C5A-E0EC-41A5-AFBE-1816D3B21225}" type="datetime1">
              <a:rPr lang="fr-FR" smtClean="0"/>
              <a:pPr/>
              <a:t>11/03/2025</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1A4AB998-FB24-4D55-85BD-932B30BB390E}" type="slidenum">
              <a:rPr lang="fr-FR" smtClean="0"/>
              <a:pPr/>
              <a:t>‹N°›</a:t>
            </a:fld>
            <a:endParaRPr lang="fr-FR" dirty="0"/>
          </a:p>
        </p:txBody>
      </p:sp>
    </p:spTree>
    <p:extLst>
      <p:ext uri="{BB962C8B-B14F-4D97-AF65-F5344CB8AC3E}">
        <p14:creationId xmlns:p14="http://schemas.microsoft.com/office/powerpoint/2010/main" val="250277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F17105C-D3A8-42F5-915D-836622F3E5A5}" type="datetime1">
              <a:rPr lang="fr-FR" smtClean="0"/>
              <a:pPr/>
              <a:t>11/03/2025</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1A4AB998-FB24-4D55-85BD-932B30BB390E}" type="slidenum">
              <a:rPr lang="fr-FR" smtClean="0"/>
              <a:pPr/>
              <a:t>‹N°›</a:t>
            </a:fld>
            <a:endParaRPr lang="fr-FR" dirty="0"/>
          </a:p>
        </p:txBody>
      </p:sp>
    </p:spTree>
    <p:extLst>
      <p:ext uri="{BB962C8B-B14F-4D97-AF65-F5344CB8AC3E}">
        <p14:creationId xmlns:p14="http://schemas.microsoft.com/office/powerpoint/2010/main" val="231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052736"/>
            <a:ext cx="3008313" cy="382364"/>
          </a:xfrm>
        </p:spPr>
        <p:txBody>
          <a:bodyPr anchor="b"/>
          <a:lstStyle>
            <a:lvl1pPr algn="l">
              <a:defRPr sz="2000" b="1">
                <a:solidFill>
                  <a:srgbClr val="272360"/>
                </a:solidFill>
              </a:defRPr>
            </a:lvl1pPr>
          </a:lstStyle>
          <a:p>
            <a:r>
              <a:rPr lang="fr-FR" dirty="0"/>
              <a:t>Modifiez le style du titre</a:t>
            </a:r>
          </a:p>
        </p:txBody>
      </p:sp>
      <p:sp>
        <p:nvSpPr>
          <p:cNvPr id="3" name="Espace réservé du contenu 2"/>
          <p:cNvSpPr>
            <a:spLocks noGrp="1"/>
          </p:cNvSpPr>
          <p:nvPr>
            <p:ph idx="1"/>
          </p:nvPr>
        </p:nvSpPr>
        <p:spPr>
          <a:xfrm>
            <a:off x="3575050" y="1052736"/>
            <a:ext cx="4309318" cy="5073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7502643-B36B-4446-A21E-47828AAFA75E}" type="datetime1">
              <a:rPr lang="fr-FR" smtClean="0"/>
              <a:pPr/>
              <a:t>11/03/2025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A4AB998-FB24-4D55-85BD-932B30BB390E}" type="slidenum">
              <a:rPr lang="fr-FR" smtClean="0"/>
              <a:pPr/>
              <a:t>‹N°›</a:t>
            </a:fld>
            <a:endParaRPr lang="fr-FR" dirty="0"/>
          </a:p>
        </p:txBody>
      </p:sp>
    </p:spTree>
    <p:extLst>
      <p:ext uri="{BB962C8B-B14F-4D97-AF65-F5344CB8AC3E}">
        <p14:creationId xmlns:p14="http://schemas.microsoft.com/office/powerpoint/2010/main" val="70262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solidFill>
                  <a:srgbClr val="272360"/>
                </a:solidFill>
              </a:defRPr>
            </a:lvl1pPr>
          </a:lstStyle>
          <a:p>
            <a:r>
              <a:rPr lang="fr-FR" dirty="0"/>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771741B-FA2F-490C-9D4F-5F35B3140AEA}" type="datetime1">
              <a:rPr lang="fr-FR" smtClean="0"/>
              <a:pPr/>
              <a:t>11/03/2025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A4AB998-FB24-4D55-85BD-932B30BB390E}" type="slidenum">
              <a:rPr lang="fr-FR" smtClean="0"/>
              <a:pPr/>
              <a:t>‹N°›</a:t>
            </a:fld>
            <a:endParaRPr lang="fr-FR" dirty="0"/>
          </a:p>
        </p:txBody>
      </p:sp>
    </p:spTree>
    <p:extLst>
      <p:ext uri="{BB962C8B-B14F-4D97-AF65-F5344CB8AC3E}">
        <p14:creationId xmlns:p14="http://schemas.microsoft.com/office/powerpoint/2010/main" val="840979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23528" y="623731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EDEBA-77DC-4BB3-876E-C018A9916AF9}" type="datetime1">
              <a:rPr lang="fr-FR" smtClean="0"/>
              <a:pPr/>
              <a:t>11/03/2025</a:t>
            </a:fld>
            <a:endParaRPr lang="fr-FR" dirty="0"/>
          </a:p>
        </p:txBody>
      </p:sp>
      <p:sp>
        <p:nvSpPr>
          <p:cNvPr id="5" name="Espace réservé du pied de page 4"/>
          <p:cNvSpPr>
            <a:spLocks noGrp="1"/>
          </p:cNvSpPr>
          <p:nvPr>
            <p:ph type="ftr" sz="quarter" idx="3"/>
          </p:nvPr>
        </p:nvSpPr>
        <p:spPr>
          <a:xfrm>
            <a:off x="3124200" y="623731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686872" y="62373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AB998-FB24-4D55-85BD-932B30BB390E}" type="slidenum">
              <a:rPr lang="fr-FR" smtClean="0"/>
              <a:pPr/>
              <a:t>‹N°›</a:t>
            </a:fld>
            <a:endParaRPr lang="fr-FR" dirty="0"/>
          </a:p>
        </p:txBody>
      </p:sp>
      <p:pic>
        <p:nvPicPr>
          <p:cNvPr id="8"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4220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D745D3-D9E8-42ED-8F7F-12B2BD424188}"/>
              </a:ext>
            </a:extLst>
          </p:cNvPr>
          <p:cNvSpPr>
            <a:spLocks noGrp="1"/>
          </p:cNvSpPr>
          <p:nvPr>
            <p:ph type="title"/>
          </p:nvPr>
        </p:nvSpPr>
        <p:spPr>
          <a:xfrm>
            <a:off x="467544" y="692696"/>
            <a:ext cx="7560840" cy="3816424"/>
          </a:xfrm>
        </p:spPr>
        <p:txBody>
          <a:bodyPr>
            <a:normAutofit/>
          </a:bodyPr>
          <a:lstStyle/>
          <a:p>
            <a:r>
              <a:rPr lang="fr-FR" dirty="0"/>
              <a:t>            COMPTE ADMINISTRATIF 2024</a:t>
            </a:r>
            <a:br>
              <a:rPr lang="fr-FR" dirty="0"/>
            </a:br>
            <a:br>
              <a:rPr lang="fr-FR" dirty="0"/>
            </a:br>
            <a:r>
              <a:rPr lang="fr-FR" dirty="0"/>
              <a:t>           (chiffres présentés en arrondis)</a:t>
            </a:r>
          </a:p>
        </p:txBody>
      </p:sp>
      <p:sp>
        <p:nvSpPr>
          <p:cNvPr id="3" name="Espace réservé de la date 2">
            <a:extLst>
              <a:ext uri="{FF2B5EF4-FFF2-40B4-BE49-F238E27FC236}">
                <a16:creationId xmlns:a16="http://schemas.microsoft.com/office/drawing/2014/main" id="{00E1BE2A-972F-4231-8569-29305A6C2B34}"/>
              </a:ext>
            </a:extLst>
          </p:cNvPr>
          <p:cNvSpPr>
            <a:spLocks noGrp="1"/>
          </p:cNvSpPr>
          <p:nvPr>
            <p:ph type="dt" sz="half" idx="10"/>
          </p:nvPr>
        </p:nvSpPr>
        <p:spPr/>
        <p:txBody>
          <a:bodyPr/>
          <a:lstStyle/>
          <a:p>
            <a:fld id="{FC2A3C5A-E0EC-41A5-AFBE-1816D3B21225}" type="datetime1">
              <a:rPr lang="fr-FR" smtClean="0"/>
              <a:pPr/>
              <a:t>11/03/2025</a:t>
            </a:fld>
            <a:endParaRPr lang="fr-FR" dirty="0"/>
          </a:p>
        </p:txBody>
      </p:sp>
      <p:sp>
        <p:nvSpPr>
          <p:cNvPr id="4" name="Espace réservé du numéro de diapositive 3">
            <a:extLst>
              <a:ext uri="{FF2B5EF4-FFF2-40B4-BE49-F238E27FC236}">
                <a16:creationId xmlns:a16="http://schemas.microsoft.com/office/drawing/2014/main" id="{9209261A-645B-49E9-8F01-E866D5D06D20}"/>
              </a:ext>
            </a:extLst>
          </p:cNvPr>
          <p:cNvSpPr>
            <a:spLocks noGrp="1"/>
          </p:cNvSpPr>
          <p:nvPr>
            <p:ph type="sldNum" sz="quarter" idx="12"/>
          </p:nvPr>
        </p:nvSpPr>
        <p:spPr/>
        <p:txBody>
          <a:bodyPr/>
          <a:lstStyle/>
          <a:p>
            <a:fld id="{1A4AB998-FB24-4D55-85BD-932B30BB390E}" type="slidenum">
              <a:rPr lang="fr-FR" smtClean="0"/>
              <a:pPr/>
              <a:t>1</a:t>
            </a:fld>
            <a:endParaRPr lang="fr-FR" dirty="0"/>
          </a:p>
        </p:txBody>
      </p:sp>
      <p:pic>
        <p:nvPicPr>
          <p:cNvPr id="5" name="Image 4">
            <a:extLst>
              <a:ext uri="{FF2B5EF4-FFF2-40B4-BE49-F238E27FC236}">
                <a16:creationId xmlns:a16="http://schemas.microsoft.com/office/drawing/2014/main" id="{1B4D3576-A4C8-48EE-9A1E-338D580FF94A}"/>
              </a:ext>
            </a:extLst>
          </p:cNvPr>
          <p:cNvPicPr>
            <a:picLocks noChangeAspect="1"/>
          </p:cNvPicPr>
          <p:nvPr/>
        </p:nvPicPr>
        <p:blipFill>
          <a:blip r:embed="rId2"/>
          <a:stretch>
            <a:fillRect/>
          </a:stretch>
        </p:blipFill>
        <p:spPr>
          <a:xfrm>
            <a:off x="6936645" y="5328929"/>
            <a:ext cx="1883827" cy="908383"/>
          </a:xfrm>
          <a:prstGeom prst="rect">
            <a:avLst/>
          </a:prstGeom>
        </p:spPr>
      </p:pic>
    </p:spTree>
    <p:extLst>
      <p:ext uri="{BB962C8B-B14F-4D97-AF65-F5344CB8AC3E}">
        <p14:creationId xmlns:p14="http://schemas.microsoft.com/office/powerpoint/2010/main" val="2355910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DDE7D-43C9-4294-B221-5DFB72198AB1}"/>
              </a:ext>
            </a:extLst>
          </p:cNvPr>
          <p:cNvSpPr>
            <a:spLocks noGrp="1"/>
          </p:cNvSpPr>
          <p:nvPr>
            <p:ph type="title"/>
          </p:nvPr>
        </p:nvSpPr>
        <p:spPr>
          <a:xfrm>
            <a:off x="467544" y="555575"/>
            <a:ext cx="7992888" cy="432048"/>
          </a:xfrm>
        </p:spPr>
        <p:txBody>
          <a:bodyPr/>
          <a:lstStyle/>
          <a:p>
            <a:r>
              <a:rPr lang="fr-FR" dirty="0"/>
              <a:t>SECTION DE FONCTIONNEMENT – DEPENSES</a:t>
            </a:r>
          </a:p>
        </p:txBody>
      </p:sp>
      <p:sp>
        <p:nvSpPr>
          <p:cNvPr id="3" name="Espace réservé du contenu 2">
            <a:extLst>
              <a:ext uri="{FF2B5EF4-FFF2-40B4-BE49-F238E27FC236}">
                <a16:creationId xmlns:a16="http://schemas.microsoft.com/office/drawing/2014/main" id="{DBDD83C6-8A8F-406E-AC3F-010CDE56D2BA}"/>
              </a:ext>
            </a:extLst>
          </p:cNvPr>
          <p:cNvSpPr>
            <a:spLocks noGrp="1"/>
          </p:cNvSpPr>
          <p:nvPr>
            <p:ph idx="1"/>
          </p:nvPr>
        </p:nvSpPr>
        <p:spPr/>
        <p:txBody>
          <a:bodyPr>
            <a:normAutofit lnSpcReduction="10000"/>
          </a:bodyPr>
          <a:lstStyle/>
          <a:p>
            <a:pPr algn="just"/>
            <a:r>
              <a:rPr lang="fr-FR" b="1" u="sng" dirty="0"/>
              <a:t>Chapitre 012 – Charges de personnel</a:t>
            </a:r>
            <a:endParaRPr lang="fr-FR" dirty="0"/>
          </a:p>
          <a:p>
            <a:pPr algn="just"/>
            <a:r>
              <a:rPr lang="fr-FR" dirty="0"/>
              <a:t>Remplacements longue durée (prise en charge par assurance en recettes)</a:t>
            </a:r>
          </a:p>
          <a:p>
            <a:pPr algn="just"/>
            <a:r>
              <a:rPr lang="fr-FR" dirty="0"/>
              <a:t>Augmentation très sensible du coût de l’assurance statutaire +55 K€! qui représente 1 point d’augmentation à elle  seule</a:t>
            </a:r>
          </a:p>
          <a:p>
            <a:pPr algn="just"/>
            <a:r>
              <a:rPr lang="fr-FR" dirty="0"/>
              <a:t>Néanmoins la hausse a pu être contenue du fait d’un recours moindre au travail intérimaire -87 K€ (-55% sur N-1) pour le personnel extérieur.</a:t>
            </a:r>
          </a:p>
        </p:txBody>
      </p:sp>
      <p:sp>
        <p:nvSpPr>
          <p:cNvPr id="4" name="Espace réservé de la date 3">
            <a:extLst>
              <a:ext uri="{FF2B5EF4-FFF2-40B4-BE49-F238E27FC236}">
                <a16:creationId xmlns:a16="http://schemas.microsoft.com/office/drawing/2014/main" id="{0698DA92-1778-4882-B75F-5C993353B4D6}"/>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3685128A-103C-4933-8BB0-E34F7885914A}"/>
              </a:ext>
            </a:extLst>
          </p:cNvPr>
          <p:cNvSpPr>
            <a:spLocks noGrp="1"/>
          </p:cNvSpPr>
          <p:nvPr>
            <p:ph type="sldNum" sz="quarter" idx="12"/>
          </p:nvPr>
        </p:nvSpPr>
        <p:spPr/>
        <p:txBody>
          <a:bodyPr/>
          <a:lstStyle/>
          <a:p>
            <a:fld id="{1A4AB998-FB24-4D55-85BD-932B30BB390E}" type="slidenum">
              <a:rPr lang="fr-FR" smtClean="0"/>
              <a:pPr/>
              <a:t>10</a:t>
            </a:fld>
            <a:endParaRPr lang="fr-FR" dirty="0"/>
          </a:p>
        </p:txBody>
      </p:sp>
      <p:pic>
        <p:nvPicPr>
          <p:cNvPr id="6" name="Image 5">
            <a:extLst>
              <a:ext uri="{FF2B5EF4-FFF2-40B4-BE49-F238E27FC236}">
                <a16:creationId xmlns:a16="http://schemas.microsoft.com/office/drawing/2014/main" id="{CF7FDD64-AD45-1126-91EF-12A9E47E6D96}"/>
              </a:ext>
            </a:extLst>
          </p:cNvPr>
          <p:cNvPicPr>
            <a:picLocks noChangeAspect="1"/>
          </p:cNvPicPr>
          <p:nvPr/>
        </p:nvPicPr>
        <p:blipFill>
          <a:blip r:embed="rId2"/>
          <a:stretch>
            <a:fillRect/>
          </a:stretch>
        </p:blipFill>
        <p:spPr>
          <a:xfrm>
            <a:off x="6686872" y="5423081"/>
            <a:ext cx="1883827" cy="908383"/>
          </a:xfrm>
          <a:prstGeom prst="rect">
            <a:avLst/>
          </a:prstGeom>
        </p:spPr>
      </p:pic>
    </p:spTree>
    <p:extLst>
      <p:ext uri="{BB962C8B-B14F-4D97-AF65-F5344CB8AC3E}">
        <p14:creationId xmlns:p14="http://schemas.microsoft.com/office/powerpoint/2010/main" val="1454941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AF4DB5-A167-44AB-BAF3-E0C3F06E4683}"/>
              </a:ext>
            </a:extLst>
          </p:cNvPr>
          <p:cNvSpPr>
            <a:spLocks noGrp="1"/>
          </p:cNvSpPr>
          <p:nvPr>
            <p:ph type="title"/>
          </p:nvPr>
        </p:nvSpPr>
        <p:spPr>
          <a:xfrm>
            <a:off x="467544" y="548679"/>
            <a:ext cx="7992888" cy="432048"/>
          </a:xfrm>
        </p:spPr>
        <p:txBody>
          <a:bodyPr/>
          <a:lstStyle/>
          <a:p>
            <a:r>
              <a:rPr lang="fr-FR" dirty="0"/>
              <a:t>SECTION DE FONCTIONNEMENT – DEPENSES</a:t>
            </a:r>
          </a:p>
        </p:txBody>
      </p:sp>
      <p:sp>
        <p:nvSpPr>
          <p:cNvPr id="3" name="Espace réservé du contenu 2">
            <a:extLst>
              <a:ext uri="{FF2B5EF4-FFF2-40B4-BE49-F238E27FC236}">
                <a16:creationId xmlns:a16="http://schemas.microsoft.com/office/drawing/2014/main" id="{C8A222E9-2D8B-4C62-997A-71092689D29C}"/>
              </a:ext>
            </a:extLst>
          </p:cNvPr>
          <p:cNvSpPr>
            <a:spLocks noGrp="1"/>
          </p:cNvSpPr>
          <p:nvPr>
            <p:ph idx="1"/>
          </p:nvPr>
        </p:nvSpPr>
        <p:spPr/>
        <p:txBody>
          <a:bodyPr>
            <a:normAutofit lnSpcReduction="10000"/>
          </a:bodyPr>
          <a:lstStyle/>
          <a:p>
            <a:pPr algn="just"/>
            <a:r>
              <a:rPr lang="fr-FR" b="1" u="sng" dirty="0"/>
              <a:t>Chapitre 012 – Charges de personne</a:t>
            </a:r>
            <a:endParaRPr lang="fr-FR" dirty="0">
              <a:solidFill>
                <a:srgbClr val="FF0000"/>
              </a:solidFill>
            </a:endParaRPr>
          </a:p>
          <a:p>
            <a:pPr algn="just"/>
            <a:r>
              <a:rPr lang="fr-FR" dirty="0"/>
              <a:t>A effectif quasiment constant (115,58 ETP au 01.01.2024 pour 114,59 ETP au 01.01.2025), les charges nettes de personnel (ratio officiel en tenant compte des recettes en atténuation de remboursement sur rémunérations) représentent 58% des charges réelles de fonctionnement. </a:t>
            </a:r>
          </a:p>
          <a:p>
            <a:pPr algn="just"/>
            <a:r>
              <a:rPr lang="fr-FR" dirty="0"/>
              <a:t>Cet indicateur est stable par rapport aux années précédentes.</a:t>
            </a:r>
          </a:p>
        </p:txBody>
      </p:sp>
      <p:sp>
        <p:nvSpPr>
          <p:cNvPr id="4" name="Espace réservé de la date 3">
            <a:extLst>
              <a:ext uri="{FF2B5EF4-FFF2-40B4-BE49-F238E27FC236}">
                <a16:creationId xmlns:a16="http://schemas.microsoft.com/office/drawing/2014/main" id="{BD91D3EE-44F0-4C14-A766-ED708FD3CA24}"/>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54B5D9A9-50E1-4A0E-9C7E-77BEE2E1032F}"/>
              </a:ext>
            </a:extLst>
          </p:cNvPr>
          <p:cNvSpPr>
            <a:spLocks noGrp="1"/>
          </p:cNvSpPr>
          <p:nvPr>
            <p:ph type="sldNum" sz="quarter" idx="12"/>
          </p:nvPr>
        </p:nvSpPr>
        <p:spPr/>
        <p:txBody>
          <a:bodyPr/>
          <a:lstStyle/>
          <a:p>
            <a:fld id="{1A4AB998-FB24-4D55-85BD-932B30BB390E}" type="slidenum">
              <a:rPr lang="fr-FR" smtClean="0"/>
              <a:pPr/>
              <a:t>11</a:t>
            </a:fld>
            <a:endParaRPr lang="fr-FR" dirty="0"/>
          </a:p>
        </p:txBody>
      </p:sp>
      <p:pic>
        <p:nvPicPr>
          <p:cNvPr id="6" name="Image 5">
            <a:extLst>
              <a:ext uri="{FF2B5EF4-FFF2-40B4-BE49-F238E27FC236}">
                <a16:creationId xmlns:a16="http://schemas.microsoft.com/office/drawing/2014/main" id="{F564DB8F-BAAE-64F0-0620-3FE572C0A0C0}"/>
              </a:ext>
            </a:extLst>
          </p:cNvPr>
          <p:cNvPicPr>
            <a:picLocks noChangeAspect="1"/>
          </p:cNvPicPr>
          <p:nvPr/>
        </p:nvPicPr>
        <p:blipFill>
          <a:blip r:embed="rId2"/>
          <a:stretch>
            <a:fillRect/>
          </a:stretch>
        </p:blipFill>
        <p:spPr>
          <a:xfrm>
            <a:off x="6686872" y="5348254"/>
            <a:ext cx="1883827" cy="908383"/>
          </a:xfrm>
          <a:prstGeom prst="rect">
            <a:avLst/>
          </a:prstGeom>
        </p:spPr>
      </p:pic>
    </p:spTree>
    <p:extLst>
      <p:ext uri="{BB962C8B-B14F-4D97-AF65-F5344CB8AC3E}">
        <p14:creationId xmlns:p14="http://schemas.microsoft.com/office/powerpoint/2010/main" val="2497178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1E9366-03F2-4F7F-84D2-D7A93FB9FAFD}"/>
              </a:ext>
            </a:extLst>
          </p:cNvPr>
          <p:cNvSpPr>
            <a:spLocks noGrp="1"/>
          </p:cNvSpPr>
          <p:nvPr>
            <p:ph type="title"/>
          </p:nvPr>
        </p:nvSpPr>
        <p:spPr>
          <a:xfrm>
            <a:off x="467544" y="548679"/>
            <a:ext cx="7920880" cy="432048"/>
          </a:xfrm>
        </p:spPr>
        <p:txBody>
          <a:bodyPr/>
          <a:lstStyle/>
          <a:p>
            <a:r>
              <a:rPr lang="fr-FR" dirty="0"/>
              <a:t>SECTION DE FONCTIONNEMENT – DEPENSES</a:t>
            </a:r>
          </a:p>
        </p:txBody>
      </p:sp>
      <p:sp>
        <p:nvSpPr>
          <p:cNvPr id="3" name="Espace réservé du contenu 2">
            <a:extLst>
              <a:ext uri="{FF2B5EF4-FFF2-40B4-BE49-F238E27FC236}">
                <a16:creationId xmlns:a16="http://schemas.microsoft.com/office/drawing/2014/main" id="{F9E72C1C-726E-4B48-812E-8104678C32A1}"/>
              </a:ext>
            </a:extLst>
          </p:cNvPr>
          <p:cNvSpPr>
            <a:spLocks noGrp="1"/>
          </p:cNvSpPr>
          <p:nvPr>
            <p:ph idx="1"/>
          </p:nvPr>
        </p:nvSpPr>
        <p:spPr>
          <a:xfrm>
            <a:off x="971600" y="1268760"/>
            <a:ext cx="7128792" cy="4608513"/>
          </a:xfrm>
        </p:spPr>
        <p:txBody>
          <a:bodyPr>
            <a:normAutofit fontScale="32500" lnSpcReduction="20000"/>
          </a:bodyPr>
          <a:lstStyle/>
          <a:p>
            <a:r>
              <a:rPr lang="fr-FR" sz="8600" b="1" u="sng" dirty="0"/>
              <a:t>Chapitre 65 – Autres charges de gestion : </a:t>
            </a:r>
          </a:p>
          <a:p>
            <a:pPr marL="457200" lvl="1" indent="0">
              <a:buNone/>
            </a:pPr>
            <a:r>
              <a:rPr lang="fr-FR" sz="8200" b="1" u="sng" dirty="0"/>
              <a:t>1 165 300€</a:t>
            </a:r>
          </a:p>
          <a:p>
            <a:pPr marL="0" indent="0" algn="just">
              <a:buNone/>
            </a:pPr>
            <a:r>
              <a:rPr lang="fr-FR" sz="8600" dirty="0"/>
              <a:t>    Augmentation de 7,8%, pas très significative ;</a:t>
            </a:r>
          </a:p>
          <a:p>
            <a:pPr algn="just"/>
            <a:r>
              <a:rPr lang="fr-FR" sz="8600" dirty="0"/>
              <a:t>les subventions aux  BA 236 000 € : La Noraie (216 000 €) et camping (20 000 €) comptabilisation d’une somme d’environ    120 000 € pour les anciennes créances Ordures Ménagères de l’ex CCPC ;</a:t>
            </a:r>
          </a:p>
          <a:p>
            <a:pPr algn="just"/>
            <a:r>
              <a:rPr lang="fr-FR" sz="8600" dirty="0"/>
              <a:t>Subvention CCAS, portée à 161 500 €.</a:t>
            </a:r>
          </a:p>
          <a:p>
            <a:pPr algn="just"/>
            <a:endParaRPr lang="fr-FR" sz="4000" dirty="0"/>
          </a:p>
          <a:p>
            <a:pPr marL="0" indent="0" algn="just">
              <a:buNone/>
            </a:pPr>
            <a:r>
              <a:rPr lang="fr-FR" dirty="0"/>
              <a:t>    </a:t>
            </a:r>
          </a:p>
        </p:txBody>
      </p:sp>
      <p:sp>
        <p:nvSpPr>
          <p:cNvPr id="4" name="Espace réservé de la date 3">
            <a:extLst>
              <a:ext uri="{FF2B5EF4-FFF2-40B4-BE49-F238E27FC236}">
                <a16:creationId xmlns:a16="http://schemas.microsoft.com/office/drawing/2014/main" id="{3F61F5CA-9606-4C9B-BF83-227CC0EB4490}"/>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E77B46C6-A6E9-4E6C-A0C2-8C5719C5C88C}"/>
              </a:ext>
            </a:extLst>
          </p:cNvPr>
          <p:cNvSpPr>
            <a:spLocks noGrp="1"/>
          </p:cNvSpPr>
          <p:nvPr>
            <p:ph type="sldNum" sz="quarter" idx="12"/>
          </p:nvPr>
        </p:nvSpPr>
        <p:spPr/>
        <p:txBody>
          <a:bodyPr/>
          <a:lstStyle/>
          <a:p>
            <a:fld id="{1A4AB998-FB24-4D55-85BD-932B30BB390E}" type="slidenum">
              <a:rPr lang="fr-FR" smtClean="0"/>
              <a:pPr/>
              <a:t>12</a:t>
            </a:fld>
            <a:endParaRPr lang="fr-FR" dirty="0"/>
          </a:p>
        </p:txBody>
      </p:sp>
      <p:pic>
        <p:nvPicPr>
          <p:cNvPr id="6" name="Image 5">
            <a:extLst>
              <a:ext uri="{FF2B5EF4-FFF2-40B4-BE49-F238E27FC236}">
                <a16:creationId xmlns:a16="http://schemas.microsoft.com/office/drawing/2014/main" id="{9CBBAFFD-C009-416C-84D1-93AD80B6AC26}"/>
              </a:ext>
            </a:extLst>
          </p:cNvPr>
          <p:cNvPicPr>
            <a:picLocks noChangeAspect="1"/>
          </p:cNvPicPr>
          <p:nvPr/>
        </p:nvPicPr>
        <p:blipFill>
          <a:blip r:embed="rId2"/>
          <a:stretch>
            <a:fillRect/>
          </a:stretch>
        </p:blipFill>
        <p:spPr>
          <a:xfrm>
            <a:off x="6936645" y="5328929"/>
            <a:ext cx="1883827" cy="908383"/>
          </a:xfrm>
          <a:prstGeom prst="rect">
            <a:avLst/>
          </a:prstGeom>
        </p:spPr>
      </p:pic>
    </p:spTree>
    <p:extLst>
      <p:ext uri="{BB962C8B-B14F-4D97-AF65-F5344CB8AC3E}">
        <p14:creationId xmlns:p14="http://schemas.microsoft.com/office/powerpoint/2010/main" val="159956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7628C6-5C94-89DD-7572-C59FA28983C8}"/>
              </a:ext>
            </a:extLst>
          </p:cNvPr>
          <p:cNvSpPr>
            <a:spLocks noGrp="1"/>
          </p:cNvSpPr>
          <p:nvPr>
            <p:ph type="title"/>
          </p:nvPr>
        </p:nvSpPr>
        <p:spPr>
          <a:xfrm>
            <a:off x="395536" y="565966"/>
            <a:ext cx="7920880" cy="432048"/>
          </a:xfrm>
        </p:spPr>
        <p:txBody>
          <a:bodyPr/>
          <a:lstStyle/>
          <a:p>
            <a:r>
              <a:rPr lang="fr-FR" dirty="0"/>
              <a:t>SECTION DE FONCTIONNEMENT – DEPENSES</a:t>
            </a:r>
          </a:p>
        </p:txBody>
      </p:sp>
      <p:sp>
        <p:nvSpPr>
          <p:cNvPr id="3" name="Espace réservé du contenu 2">
            <a:extLst>
              <a:ext uri="{FF2B5EF4-FFF2-40B4-BE49-F238E27FC236}">
                <a16:creationId xmlns:a16="http://schemas.microsoft.com/office/drawing/2014/main" id="{1A7C76EC-543B-5924-6F27-DC4187A15A0C}"/>
              </a:ext>
            </a:extLst>
          </p:cNvPr>
          <p:cNvSpPr>
            <a:spLocks noGrp="1"/>
          </p:cNvSpPr>
          <p:nvPr>
            <p:ph idx="1"/>
          </p:nvPr>
        </p:nvSpPr>
        <p:spPr/>
        <p:txBody>
          <a:bodyPr/>
          <a:lstStyle/>
          <a:p>
            <a:r>
              <a:rPr lang="fr-FR" sz="2800" dirty="0"/>
              <a:t>Subventions aux associations</a:t>
            </a:r>
            <a:r>
              <a:rPr lang="fr-FR" dirty="0"/>
              <a:t>,</a:t>
            </a:r>
            <a:r>
              <a:rPr lang="fr-FR" sz="2800" dirty="0"/>
              <a:t> 242 800 €, réduites du fait de la baisse du soutien au festival Le</a:t>
            </a:r>
            <a:r>
              <a:rPr lang="fr-FR" dirty="0"/>
              <a:t>s </a:t>
            </a:r>
            <a:r>
              <a:rPr lang="fr-FR" sz="2800" dirty="0"/>
              <a:t>Temps d’Art</a:t>
            </a:r>
          </a:p>
          <a:p>
            <a:r>
              <a:rPr lang="fr-FR" dirty="0"/>
              <a:t>Participation à l’OGEC école Notre dame stable : 124 800 €.</a:t>
            </a:r>
            <a:endParaRPr lang="fr-FR" sz="2800" dirty="0"/>
          </a:p>
          <a:p>
            <a:endParaRPr lang="fr-FR" dirty="0"/>
          </a:p>
        </p:txBody>
      </p:sp>
      <p:sp>
        <p:nvSpPr>
          <p:cNvPr id="4" name="Espace réservé de la date 3">
            <a:extLst>
              <a:ext uri="{FF2B5EF4-FFF2-40B4-BE49-F238E27FC236}">
                <a16:creationId xmlns:a16="http://schemas.microsoft.com/office/drawing/2014/main" id="{45ECCACB-0ED6-A50B-F124-03F386546346}"/>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E518835A-DAB2-0FC2-E14E-55502A2D7429}"/>
              </a:ext>
            </a:extLst>
          </p:cNvPr>
          <p:cNvSpPr>
            <a:spLocks noGrp="1"/>
          </p:cNvSpPr>
          <p:nvPr>
            <p:ph type="sldNum" sz="quarter" idx="12"/>
          </p:nvPr>
        </p:nvSpPr>
        <p:spPr/>
        <p:txBody>
          <a:bodyPr/>
          <a:lstStyle/>
          <a:p>
            <a:fld id="{1A4AB998-FB24-4D55-85BD-932B30BB390E}" type="slidenum">
              <a:rPr lang="fr-FR" smtClean="0"/>
              <a:pPr/>
              <a:t>13</a:t>
            </a:fld>
            <a:endParaRPr lang="fr-FR" dirty="0"/>
          </a:p>
        </p:txBody>
      </p:sp>
      <p:pic>
        <p:nvPicPr>
          <p:cNvPr id="6" name="Image 5">
            <a:extLst>
              <a:ext uri="{FF2B5EF4-FFF2-40B4-BE49-F238E27FC236}">
                <a16:creationId xmlns:a16="http://schemas.microsoft.com/office/drawing/2014/main" id="{264447C0-B458-423F-6617-640F727B5E07}"/>
              </a:ext>
            </a:extLst>
          </p:cNvPr>
          <p:cNvPicPr>
            <a:picLocks noChangeAspect="1"/>
          </p:cNvPicPr>
          <p:nvPr/>
        </p:nvPicPr>
        <p:blipFill>
          <a:blip r:embed="rId2"/>
          <a:stretch>
            <a:fillRect/>
          </a:stretch>
        </p:blipFill>
        <p:spPr>
          <a:xfrm>
            <a:off x="6588224" y="5328929"/>
            <a:ext cx="1883827" cy="908383"/>
          </a:xfrm>
          <a:prstGeom prst="rect">
            <a:avLst/>
          </a:prstGeom>
        </p:spPr>
      </p:pic>
    </p:spTree>
    <p:extLst>
      <p:ext uri="{BB962C8B-B14F-4D97-AF65-F5344CB8AC3E}">
        <p14:creationId xmlns:p14="http://schemas.microsoft.com/office/powerpoint/2010/main" val="818045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618821-2C75-495D-93BC-B873E8F2B553}"/>
              </a:ext>
            </a:extLst>
          </p:cNvPr>
          <p:cNvSpPr>
            <a:spLocks noGrp="1"/>
          </p:cNvSpPr>
          <p:nvPr>
            <p:ph type="title"/>
          </p:nvPr>
        </p:nvSpPr>
        <p:spPr>
          <a:xfrm>
            <a:off x="503548" y="507591"/>
            <a:ext cx="8136904" cy="432048"/>
          </a:xfrm>
        </p:spPr>
        <p:txBody>
          <a:bodyPr/>
          <a:lstStyle/>
          <a:p>
            <a:r>
              <a:rPr lang="fr-FR" dirty="0"/>
              <a:t>SECTION DE FONCTIONNEMENT – DEPENSES</a:t>
            </a:r>
          </a:p>
        </p:txBody>
      </p:sp>
      <p:sp>
        <p:nvSpPr>
          <p:cNvPr id="3" name="Espace réservé du contenu 2">
            <a:extLst>
              <a:ext uri="{FF2B5EF4-FFF2-40B4-BE49-F238E27FC236}">
                <a16:creationId xmlns:a16="http://schemas.microsoft.com/office/drawing/2014/main" id="{66781A6C-70DD-476D-BFF9-125704584D28}"/>
              </a:ext>
            </a:extLst>
          </p:cNvPr>
          <p:cNvSpPr>
            <a:spLocks noGrp="1"/>
          </p:cNvSpPr>
          <p:nvPr>
            <p:ph idx="1"/>
          </p:nvPr>
        </p:nvSpPr>
        <p:spPr>
          <a:xfrm>
            <a:off x="971600" y="1304764"/>
            <a:ext cx="7488832" cy="4248472"/>
          </a:xfrm>
        </p:spPr>
        <p:txBody>
          <a:bodyPr>
            <a:normAutofit/>
          </a:bodyPr>
          <a:lstStyle/>
          <a:p>
            <a:r>
              <a:rPr lang="fr-FR" b="1" u="sng" dirty="0"/>
              <a:t>Chapitre 66 – Charges financières : </a:t>
            </a:r>
            <a:r>
              <a:rPr lang="fr-FR" b="1" dirty="0"/>
              <a:t>118 800 €</a:t>
            </a:r>
          </a:p>
          <a:p>
            <a:pPr algn="just"/>
            <a:r>
              <a:rPr lang="fr-FR" dirty="0"/>
              <a:t>Intérêts de la dette LT en baisse sensible  de près de 23 K€/2023, en partie liée à l’opération de remboursement temporaire de capital faite sur deux emprunts crédit agricole qui avait été présentée au moment du vote du BP ;</a:t>
            </a:r>
          </a:p>
          <a:p>
            <a:pPr marL="0" indent="0" algn="just">
              <a:buNone/>
            </a:pPr>
            <a:endParaRPr lang="fr-FR" sz="1000" dirty="0"/>
          </a:p>
          <a:p>
            <a:pPr algn="just"/>
            <a:r>
              <a:rPr lang="fr-FR" dirty="0"/>
              <a:t>mobilisation de la ligne de trésorerie inexistante (fonds de roulement suffisant).</a:t>
            </a:r>
            <a:endParaRPr lang="fr-FR" sz="1000" dirty="0"/>
          </a:p>
        </p:txBody>
      </p:sp>
      <p:sp>
        <p:nvSpPr>
          <p:cNvPr id="4" name="Espace réservé de la date 3">
            <a:extLst>
              <a:ext uri="{FF2B5EF4-FFF2-40B4-BE49-F238E27FC236}">
                <a16:creationId xmlns:a16="http://schemas.microsoft.com/office/drawing/2014/main" id="{FEB1A697-A6A2-482E-A363-07DC18E9B3D8}"/>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60265C89-F064-4B13-AE1F-0D8370A4FFA3}"/>
              </a:ext>
            </a:extLst>
          </p:cNvPr>
          <p:cNvSpPr>
            <a:spLocks noGrp="1"/>
          </p:cNvSpPr>
          <p:nvPr>
            <p:ph type="sldNum" sz="quarter" idx="12"/>
          </p:nvPr>
        </p:nvSpPr>
        <p:spPr/>
        <p:txBody>
          <a:bodyPr/>
          <a:lstStyle/>
          <a:p>
            <a:fld id="{1A4AB998-FB24-4D55-85BD-932B30BB390E}" type="slidenum">
              <a:rPr lang="fr-FR" smtClean="0"/>
              <a:pPr/>
              <a:t>14</a:t>
            </a:fld>
            <a:endParaRPr lang="fr-FR" dirty="0"/>
          </a:p>
        </p:txBody>
      </p:sp>
      <p:pic>
        <p:nvPicPr>
          <p:cNvPr id="6" name="Image 5">
            <a:extLst>
              <a:ext uri="{FF2B5EF4-FFF2-40B4-BE49-F238E27FC236}">
                <a16:creationId xmlns:a16="http://schemas.microsoft.com/office/drawing/2014/main" id="{CF41FC1E-0411-4C20-BC8A-035AF1404D32}"/>
              </a:ext>
            </a:extLst>
          </p:cNvPr>
          <p:cNvPicPr>
            <a:picLocks noChangeAspect="1"/>
          </p:cNvPicPr>
          <p:nvPr/>
        </p:nvPicPr>
        <p:blipFill>
          <a:blip r:embed="rId2"/>
          <a:stretch>
            <a:fillRect/>
          </a:stretch>
        </p:blipFill>
        <p:spPr>
          <a:xfrm>
            <a:off x="6936645" y="5328929"/>
            <a:ext cx="1883827" cy="908383"/>
          </a:xfrm>
          <a:prstGeom prst="rect">
            <a:avLst/>
          </a:prstGeom>
        </p:spPr>
      </p:pic>
    </p:spTree>
    <p:extLst>
      <p:ext uri="{BB962C8B-B14F-4D97-AF65-F5344CB8AC3E}">
        <p14:creationId xmlns:p14="http://schemas.microsoft.com/office/powerpoint/2010/main" val="2512872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2A9C54-F32E-4CAD-A2A5-60E5821D2097}"/>
              </a:ext>
            </a:extLst>
          </p:cNvPr>
          <p:cNvSpPr>
            <a:spLocks noGrp="1"/>
          </p:cNvSpPr>
          <p:nvPr>
            <p:ph type="title"/>
          </p:nvPr>
        </p:nvSpPr>
        <p:spPr>
          <a:xfrm>
            <a:off x="539552" y="530588"/>
            <a:ext cx="8064896" cy="432048"/>
          </a:xfrm>
        </p:spPr>
        <p:txBody>
          <a:bodyPr/>
          <a:lstStyle/>
          <a:p>
            <a:r>
              <a:rPr lang="fr-FR" dirty="0"/>
              <a:t>SECTION DE FONCTIONNEMENT – DEPENSES</a:t>
            </a:r>
          </a:p>
        </p:txBody>
      </p:sp>
      <p:sp>
        <p:nvSpPr>
          <p:cNvPr id="3" name="Espace réservé du contenu 2">
            <a:extLst>
              <a:ext uri="{FF2B5EF4-FFF2-40B4-BE49-F238E27FC236}">
                <a16:creationId xmlns:a16="http://schemas.microsoft.com/office/drawing/2014/main" id="{4192B442-4A1B-4AAC-835C-1A7F1755CBBA}"/>
              </a:ext>
            </a:extLst>
          </p:cNvPr>
          <p:cNvSpPr>
            <a:spLocks noGrp="1"/>
          </p:cNvSpPr>
          <p:nvPr>
            <p:ph idx="1"/>
          </p:nvPr>
        </p:nvSpPr>
        <p:spPr>
          <a:xfrm>
            <a:off x="971600" y="1628801"/>
            <a:ext cx="7488832" cy="4248472"/>
          </a:xfrm>
        </p:spPr>
        <p:txBody>
          <a:bodyPr>
            <a:normAutofit/>
          </a:bodyPr>
          <a:lstStyle/>
          <a:p>
            <a:r>
              <a:rPr lang="fr-FR" b="1" u="sng" dirty="0"/>
              <a:t>Autres charges :</a:t>
            </a:r>
          </a:p>
          <a:p>
            <a:pPr algn="just"/>
            <a:r>
              <a:rPr lang="fr-FR" b="1" dirty="0"/>
              <a:t>Atténuations de produits (Chp 014) </a:t>
            </a:r>
            <a:r>
              <a:rPr lang="fr-FR" dirty="0"/>
              <a:t>: </a:t>
            </a:r>
            <a:r>
              <a:rPr lang="fr-FR" b="1" dirty="0"/>
              <a:t>3 100 € </a:t>
            </a:r>
            <a:r>
              <a:rPr lang="fr-FR" dirty="0"/>
              <a:t>-</a:t>
            </a:r>
          </a:p>
          <a:p>
            <a:pPr algn="just"/>
            <a:r>
              <a:rPr lang="fr-FR" b="1" dirty="0"/>
              <a:t>Charges spécifiques (chp 67) </a:t>
            </a:r>
            <a:r>
              <a:rPr lang="fr-FR" dirty="0"/>
              <a:t>: </a:t>
            </a:r>
            <a:r>
              <a:rPr lang="fr-FR" b="1" dirty="0"/>
              <a:t>200 €</a:t>
            </a:r>
          </a:p>
          <a:p>
            <a:pPr algn="just"/>
            <a:r>
              <a:rPr lang="fr-FR" dirty="0"/>
              <a:t>Rappel : les charges exceptionnelles n’existent plus en M57 et la quasi intégralité des lignes ont été transférées sur le chapitre 65</a:t>
            </a:r>
          </a:p>
        </p:txBody>
      </p:sp>
      <p:sp>
        <p:nvSpPr>
          <p:cNvPr id="4" name="Espace réservé de la date 3">
            <a:extLst>
              <a:ext uri="{FF2B5EF4-FFF2-40B4-BE49-F238E27FC236}">
                <a16:creationId xmlns:a16="http://schemas.microsoft.com/office/drawing/2014/main" id="{E5052086-4C85-4BBE-996C-70ED1B2AD9A9}"/>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F6355305-249A-4E79-B579-68D261F66627}"/>
              </a:ext>
            </a:extLst>
          </p:cNvPr>
          <p:cNvSpPr>
            <a:spLocks noGrp="1"/>
          </p:cNvSpPr>
          <p:nvPr>
            <p:ph type="sldNum" sz="quarter" idx="12"/>
          </p:nvPr>
        </p:nvSpPr>
        <p:spPr/>
        <p:txBody>
          <a:bodyPr/>
          <a:lstStyle/>
          <a:p>
            <a:fld id="{1A4AB998-FB24-4D55-85BD-932B30BB390E}" type="slidenum">
              <a:rPr lang="fr-FR" smtClean="0"/>
              <a:pPr/>
              <a:t>15</a:t>
            </a:fld>
            <a:endParaRPr lang="fr-FR" dirty="0"/>
          </a:p>
        </p:txBody>
      </p:sp>
      <p:pic>
        <p:nvPicPr>
          <p:cNvPr id="6" name="Image 5">
            <a:extLst>
              <a:ext uri="{FF2B5EF4-FFF2-40B4-BE49-F238E27FC236}">
                <a16:creationId xmlns:a16="http://schemas.microsoft.com/office/drawing/2014/main" id="{7340B82F-B586-49F3-8C27-21562B55EF12}"/>
              </a:ext>
            </a:extLst>
          </p:cNvPr>
          <p:cNvPicPr>
            <a:picLocks noChangeAspect="1"/>
          </p:cNvPicPr>
          <p:nvPr/>
        </p:nvPicPr>
        <p:blipFill>
          <a:blip r:embed="rId2"/>
          <a:stretch>
            <a:fillRect/>
          </a:stretch>
        </p:blipFill>
        <p:spPr>
          <a:xfrm>
            <a:off x="6936645" y="5337030"/>
            <a:ext cx="1883827" cy="908383"/>
          </a:xfrm>
          <a:prstGeom prst="rect">
            <a:avLst/>
          </a:prstGeom>
        </p:spPr>
      </p:pic>
    </p:spTree>
    <p:extLst>
      <p:ext uri="{BB962C8B-B14F-4D97-AF65-F5344CB8AC3E}">
        <p14:creationId xmlns:p14="http://schemas.microsoft.com/office/powerpoint/2010/main" val="3882857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ADACEF-C72C-4FA4-8963-C2ECE1008A7C}"/>
              </a:ext>
            </a:extLst>
          </p:cNvPr>
          <p:cNvSpPr>
            <a:spLocks noGrp="1"/>
          </p:cNvSpPr>
          <p:nvPr>
            <p:ph type="title"/>
          </p:nvPr>
        </p:nvSpPr>
        <p:spPr>
          <a:xfrm>
            <a:off x="431540" y="526538"/>
            <a:ext cx="8064896" cy="432048"/>
          </a:xfrm>
        </p:spPr>
        <p:txBody>
          <a:bodyPr/>
          <a:lstStyle/>
          <a:p>
            <a:r>
              <a:rPr lang="fr-FR" dirty="0"/>
              <a:t>SECTION DE FONCTIONNEMENT – DEPENSES</a:t>
            </a:r>
          </a:p>
        </p:txBody>
      </p:sp>
      <p:sp>
        <p:nvSpPr>
          <p:cNvPr id="3" name="Espace réservé du contenu 2">
            <a:extLst>
              <a:ext uri="{FF2B5EF4-FFF2-40B4-BE49-F238E27FC236}">
                <a16:creationId xmlns:a16="http://schemas.microsoft.com/office/drawing/2014/main" id="{C1A4CE0A-79D5-4D5A-85C2-9E0026E69BCA}"/>
              </a:ext>
            </a:extLst>
          </p:cNvPr>
          <p:cNvSpPr>
            <a:spLocks noGrp="1"/>
          </p:cNvSpPr>
          <p:nvPr>
            <p:ph idx="1"/>
          </p:nvPr>
        </p:nvSpPr>
        <p:spPr/>
        <p:txBody>
          <a:bodyPr>
            <a:normAutofit fontScale="92500"/>
          </a:bodyPr>
          <a:lstStyle/>
          <a:p>
            <a:r>
              <a:rPr lang="fr-FR" b="1" dirty="0"/>
              <a:t>RECAPITULATIF DEPENSES</a:t>
            </a:r>
          </a:p>
          <a:p>
            <a:r>
              <a:rPr lang="fr-FR" b="1" dirty="0"/>
              <a:t>CHARGES RELLES </a:t>
            </a:r>
            <a:r>
              <a:rPr lang="fr-FR" dirty="0"/>
              <a:t>(déduction faite des écritures d’ordre entre sections) pour un montant de :</a:t>
            </a:r>
          </a:p>
          <a:p>
            <a:pPr marL="0" indent="0">
              <a:buNone/>
            </a:pPr>
            <a:r>
              <a:rPr lang="fr-FR" dirty="0"/>
              <a:t>     </a:t>
            </a:r>
            <a:r>
              <a:rPr lang="fr-FR" b="1" dirty="0"/>
              <a:t>9 386 139,16 € </a:t>
            </a:r>
          </a:p>
          <a:p>
            <a:r>
              <a:rPr lang="fr-FR" dirty="0"/>
              <a:t>Dont charges générales 25,52%</a:t>
            </a:r>
          </a:p>
          <a:p>
            <a:r>
              <a:rPr lang="fr-FR" dirty="0"/>
              <a:t>Dont charges brutes de personnel 60,75%</a:t>
            </a:r>
          </a:p>
          <a:p>
            <a:r>
              <a:rPr lang="fr-FR" dirty="0"/>
              <a:t>Dont autres charges de gestion 12,41%</a:t>
            </a:r>
          </a:p>
          <a:p>
            <a:r>
              <a:rPr lang="fr-FR" dirty="0"/>
              <a:t>Dont charges financières 1,26%</a:t>
            </a:r>
          </a:p>
          <a:p>
            <a:r>
              <a:rPr lang="fr-FR" dirty="0"/>
              <a:t>Dont autres charges 0,06%</a:t>
            </a:r>
          </a:p>
          <a:p>
            <a:pPr marL="0" indent="0">
              <a:buNone/>
            </a:pPr>
            <a:endParaRPr lang="fr-FR" b="1" dirty="0"/>
          </a:p>
        </p:txBody>
      </p:sp>
      <p:sp>
        <p:nvSpPr>
          <p:cNvPr id="4" name="Espace réservé de la date 3">
            <a:extLst>
              <a:ext uri="{FF2B5EF4-FFF2-40B4-BE49-F238E27FC236}">
                <a16:creationId xmlns:a16="http://schemas.microsoft.com/office/drawing/2014/main" id="{0C2BAB7F-FD61-4B17-8F48-12B4F371FBC6}"/>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AA22D8A9-D620-4384-8EAC-5FFFE9B13292}"/>
              </a:ext>
            </a:extLst>
          </p:cNvPr>
          <p:cNvSpPr>
            <a:spLocks noGrp="1"/>
          </p:cNvSpPr>
          <p:nvPr>
            <p:ph type="sldNum" sz="quarter" idx="12"/>
          </p:nvPr>
        </p:nvSpPr>
        <p:spPr/>
        <p:txBody>
          <a:bodyPr/>
          <a:lstStyle/>
          <a:p>
            <a:fld id="{1A4AB998-FB24-4D55-85BD-932B30BB390E}" type="slidenum">
              <a:rPr lang="fr-FR" smtClean="0"/>
              <a:pPr/>
              <a:t>16</a:t>
            </a:fld>
            <a:endParaRPr lang="fr-FR" dirty="0"/>
          </a:p>
        </p:txBody>
      </p:sp>
      <p:pic>
        <p:nvPicPr>
          <p:cNvPr id="6" name="Image 5">
            <a:extLst>
              <a:ext uri="{FF2B5EF4-FFF2-40B4-BE49-F238E27FC236}">
                <a16:creationId xmlns:a16="http://schemas.microsoft.com/office/drawing/2014/main" id="{5006D3F9-DFD4-4442-8A51-FBEFF2D38649}"/>
              </a:ext>
            </a:extLst>
          </p:cNvPr>
          <p:cNvPicPr>
            <a:picLocks noChangeAspect="1"/>
          </p:cNvPicPr>
          <p:nvPr/>
        </p:nvPicPr>
        <p:blipFill>
          <a:blip r:embed="rId2"/>
          <a:stretch>
            <a:fillRect/>
          </a:stretch>
        </p:blipFill>
        <p:spPr>
          <a:xfrm>
            <a:off x="6936645" y="5328929"/>
            <a:ext cx="1883827" cy="908383"/>
          </a:xfrm>
          <a:prstGeom prst="rect">
            <a:avLst/>
          </a:prstGeom>
        </p:spPr>
      </p:pic>
    </p:spTree>
    <p:extLst>
      <p:ext uri="{BB962C8B-B14F-4D97-AF65-F5344CB8AC3E}">
        <p14:creationId xmlns:p14="http://schemas.microsoft.com/office/powerpoint/2010/main" val="2699086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4C45F7-23BE-4073-BDD7-3B7D5F632A59}"/>
              </a:ext>
            </a:extLst>
          </p:cNvPr>
          <p:cNvSpPr>
            <a:spLocks noGrp="1"/>
          </p:cNvSpPr>
          <p:nvPr>
            <p:ph type="title"/>
          </p:nvPr>
        </p:nvSpPr>
        <p:spPr>
          <a:xfrm>
            <a:off x="467544" y="548679"/>
            <a:ext cx="8208912" cy="432048"/>
          </a:xfrm>
        </p:spPr>
        <p:txBody>
          <a:bodyPr/>
          <a:lstStyle/>
          <a:p>
            <a:r>
              <a:rPr lang="fr-FR" dirty="0"/>
              <a:t>SECTION DE FONCTIONNEMENT – DEPENSES</a:t>
            </a:r>
          </a:p>
        </p:txBody>
      </p:sp>
      <p:sp>
        <p:nvSpPr>
          <p:cNvPr id="3" name="Espace réservé du contenu 2">
            <a:extLst>
              <a:ext uri="{FF2B5EF4-FFF2-40B4-BE49-F238E27FC236}">
                <a16:creationId xmlns:a16="http://schemas.microsoft.com/office/drawing/2014/main" id="{31BDC5C2-785A-4265-A991-BF92484C5EEF}"/>
              </a:ext>
            </a:extLst>
          </p:cNvPr>
          <p:cNvSpPr>
            <a:spLocks noGrp="1"/>
          </p:cNvSpPr>
          <p:nvPr>
            <p:ph idx="1"/>
          </p:nvPr>
        </p:nvSpPr>
        <p:spPr>
          <a:xfrm>
            <a:off x="611560" y="1628801"/>
            <a:ext cx="7632848" cy="4248472"/>
          </a:xfrm>
        </p:spPr>
        <p:txBody>
          <a:bodyPr>
            <a:normAutofit/>
          </a:bodyPr>
          <a:lstStyle/>
          <a:p>
            <a:r>
              <a:rPr lang="fr-FR" b="1" u="sng" dirty="0"/>
              <a:t>Opérations de transfert entre sections :</a:t>
            </a:r>
          </a:p>
          <a:p>
            <a:pPr marL="0" indent="0">
              <a:buNone/>
            </a:pPr>
            <a:r>
              <a:rPr lang="fr-FR" dirty="0"/>
              <a:t>   553 138,17€ (dont 470 K€ pour les dotations   aux amortissements – rappel : au prorata-temporis depuis la M57)</a:t>
            </a:r>
          </a:p>
          <a:p>
            <a:pPr marL="0" indent="0">
              <a:buNone/>
            </a:pPr>
            <a:r>
              <a:rPr lang="fr-FR" u="sng" dirty="0"/>
              <a:t>Dotations aux provisions : </a:t>
            </a:r>
            <a:r>
              <a:rPr lang="fr-FR" dirty="0"/>
              <a:t>créances douteuses</a:t>
            </a:r>
          </a:p>
          <a:p>
            <a:pPr marL="0" indent="0">
              <a:buNone/>
            </a:pPr>
            <a:r>
              <a:rPr lang="fr-FR" dirty="0"/>
              <a:t>6 100 € </a:t>
            </a:r>
          </a:p>
          <a:p>
            <a:pPr marL="0" indent="0">
              <a:buNone/>
            </a:pPr>
            <a:r>
              <a:rPr lang="fr-FR" b="1" dirty="0"/>
              <a:t>TOTAL DEPENSES DE FCT = 9 945 377,33 €</a:t>
            </a:r>
            <a:endParaRPr lang="fr-FR" dirty="0"/>
          </a:p>
          <a:p>
            <a:pPr marL="0" indent="0">
              <a:buNone/>
            </a:pPr>
            <a:endParaRPr lang="fr-FR" b="1" dirty="0"/>
          </a:p>
        </p:txBody>
      </p:sp>
      <p:sp>
        <p:nvSpPr>
          <p:cNvPr id="4" name="Espace réservé de la date 3">
            <a:extLst>
              <a:ext uri="{FF2B5EF4-FFF2-40B4-BE49-F238E27FC236}">
                <a16:creationId xmlns:a16="http://schemas.microsoft.com/office/drawing/2014/main" id="{A7CFB84B-7246-4F13-8832-14496E63E0FF}"/>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05D35408-6022-448E-8F68-4A27A982871C}"/>
              </a:ext>
            </a:extLst>
          </p:cNvPr>
          <p:cNvSpPr>
            <a:spLocks noGrp="1"/>
          </p:cNvSpPr>
          <p:nvPr>
            <p:ph type="sldNum" sz="quarter" idx="12"/>
          </p:nvPr>
        </p:nvSpPr>
        <p:spPr/>
        <p:txBody>
          <a:bodyPr/>
          <a:lstStyle/>
          <a:p>
            <a:fld id="{1A4AB998-FB24-4D55-85BD-932B30BB390E}" type="slidenum">
              <a:rPr lang="fr-FR" smtClean="0"/>
              <a:pPr/>
              <a:t>17</a:t>
            </a:fld>
            <a:endParaRPr lang="fr-FR" dirty="0"/>
          </a:p>
        </p:txBody>
      </p:sp>
      <p:pic>
        <p:nvPicPr>
          <p:cNvPr id="6" name="Image 5">
            <a:extLst>
              <a:ext uri="{FF2B5EF4-FFF2-40B4-BE49-F238E27FC236}">
                <a16:creationId xmlns:a16="http://schemas.microsoft.com/office/drawing/2014/main" id="{3DF358D7-C54E-49D3-91C0-047AE9BACA49}"/>
              </a:ext>
            </a:extLst>
          </p:cNvPr>
          <p:cNvPicPr>
            <a:picLocks noChangeAspect="1"/>
          </p:cNvPicPr>
          <p:nvPr/>
        </p:nvPicPr>
        <p:blipFill>
          <a:blip r:embed="rId3"/>
          <a:stretch>
            <a:fillRect/>
          </a:stretch>
        </p:blipFill>
        <p:spPr>
          <a:xfrm>
            <a:off x="6936645" y="5256921"/>
            <a:ext cx="1883827" cy="908383"/>
          </a:xfrm>
          <a:prstGeom prst="rect">
            <a:avLst/>
          </a:prstGeom>
        </p:spPr>
      </p:pic>
    </p:spTree>
    <p:extLst>
      <p:ext uri="{BB962C8B-B14F-4D97-AF65-F5344CB8AC3E}">
        <p14:creationId xmlns:p14="http://schemas.microsoft.com/office/powerpoint/2010/main" val="4054746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5CCBFB-DE4A-A7A9-C59F-4FF6AC344E5B}"/>
              </a:ext>
            </a:extLst>
          </p:cNvPr>
          <p:cNvSpPr>
            <a:spLocks noGrp="1"/>
          </p:cNvSpPr>
          <p:nvPr>
            <p:ph type="title"/>
          </p:nvPr>
        </p:nvSpPr>
        <p:spPr>
          <a:xfrm>
            <a:off x="467544" y="466502"/>
            <a:ext cx="8064896" cy="432048"/>
          </a:xfrm>
        </p:spPr>
        <p:txBody>
          <a:bodyPr/>
          <a:lstStyle/>
          <a:p>
            <a:r>
              <a:rPr lang="fr-FR" dirty="0"/>
              <a:t>SECTION DE FONCTIONNEMENT - DEPENSES</a:t>
            </a:r>
          </a:p>
        </p:txBody>
      </p:sp>
      <p:sp>
        <p:nvSpPr>
          <p:cNvPr id="4" name="Espace réservé de la date 3">
            <a:extLst>
              <a:ext uri="{FF2B5EF4-FFF2-40B4-BE49-F238E27FC236}">
                <a16:creationId xmlns:a16="http://schemas.microsoft.com/office/drawing/2014/main" id="{324431AE-93D1-6827-4DBF-3231418B41FC}"/>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23731AC7-3C88-A211-81C2-F75D87D002FD}"/>
              </a:ext>
            </a:extLst>
          </p:cNvPr>
          <p:cNvSpPr>
            <a:spLocks noGrp="1"/>
          </p:cNvSpPr>
          <p:nvPr>
            <p:ph type="sldNum" sz="quarter" idx="12"/>
          </p:nvPr>
        </p:nvSpPr>
        <p:spPr/>
        <p:txBody>
          <a:bodyPr/>
          <a:lstStyle/>
          <a:p>
            <a:fld id="{1A4AB998-FB24-4D55-85BD-932B30BB390E}" type="slidenum">
              <a:rPr lang="fr-FR" smtClean="0"/>
              <a:pPr/>
              <a:t>18</a:t>
            </a:fld>
            <a:endParaRPr lang="fr-FR" dirty="0"/>
          </a:p>
        </p:txBody>
      </p:sp>
      <p:graphicFrame>
        <p:nvGraphicFramePr>
          <p:cNvPr id="6" name="Espace réservé du contenu 5">
            <a:extLst>
              <a:ext uri="{FF2B5EF4-FFF2-40B4-BE49-F238E27FC236}">
                <a16:creationId xmlns:a16="http://schemas.microsoft.com/office/drawing/2014/main" id="{D24B9F82-B670-4392-B442-39BFDE02589F}"/>
              </a:ext>
            </a:extLst>
          </p:cNvPr>
          <p:cNvGraphicFramePr>
            <a:graphicFrameLocks noGrp="1"/>
          </p:cNvGraphicFramePr>
          <p:nvPr>
            <p:ph idx="1"/>
            <p:extLst>
              <p:ext uri="{D42A27DB-BD31-4B8C-83A1-F6EECF244321}">
                <p14:modId xmlns:p14="http://schemas.microsoft.com/office/powerpoint/2010/main" val="3130428604"/>
              </p:ext>
            </p:extLst>
          </p:nvPr>
        </p:nvGraphicFramePr>
        <p:xfrm>
          <a:off x="755576" y="975643"/>
          <a:ext cx="7488832" cy="53336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8451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B9C538-6A15-40AA-89FC-6083EE37F317}"/>
              </a:ext>
            </a:extLst>
          </p:cNvPr>
          <p:cNvSpPr>
            <a:spLocks noGrp="1"/>
          </p:cNvSpPr>
          <p:nvPr>
            <p:ph type="title"/>
          </p:nvPr>
        </p:nvSpPr>
        <p:spPr>
          <a:xfrm>
            <a:off x="467544" y="692696"/>
            <a:ext cx="8352928" cy="432048"/>
          </a:xfrm>
        </p:spPr>
        <p:txBody>
          <a:bodyPr/>
          <a:lstStyle/>
          <a:p>
            <a:pPr algn="ctr"/>
            <a:r>
              <a:rPr lang="fr-FR" dirty="0"/>
              <a:t>SECTION DE FONCTIONNEMENT – RECETTES</a:t>
            </a:r>
            <a:br>
              <a:rPr lang="fr-FR" dirty="0"/>
            </a:br>
            <a:endParaRPr lang="fr-FR" dirty="0"/>
          </a:p>
        </p:txBody>
      </p:sp>
      <p:sp>
        <p:nvSpPr>
          <p:cNvPr id="3" name="Espace réservé du contenu 2">
            <a:extLst>
              <a:ext uri="{FF2B5EF4-FFF2-40B4-BE49-F238E27FC236}">
                <a16:creationId xmlns:a16="http://schemas.microsoft.com/office/drawing/2014/main" id="{99A1DC08-4C60-4C76-98AD-48C7DE15B639}"/>
              </a:ext>
            </a:extLst>
          </p:cNvPr>
          <p:cNvSpPr>
            <a:spLocks noGrp="1"/>
          </p:cNvSpPr>
          <p:nvPr>
            <p:ph idx="1"/>
          </p:nvPr>
        </p:nvSpPr>
        <p:spPr>
          <a:xfrm>
            <a:off x="768896" y="1517754"/>
            <a:ext cx="7547520" cy="4248472"/>
          </a:xfrm>
        </p:spPr>
        <p:txBody>
          <a:bodyPr>
            <a:normAutofit/>
          </a:bodyPr>
          <a:lstStyle/>
          <a:p>
            <a:pPr algn="just"/>
            <a:r>
              <a:rPr lang="fr-FR" b="1" u="sng" dirty="0"/>
              <a:t>Chapitre 70 – Produits des services</a:t>
            </a:r>
          </a:p>
          <a:p>
            <a:pPr algn="just"/>
            <a:endParaRPr lang="fr-FR" dirty="0"/>
          </a:p>
          <a:p>
            <a:pPr algn="just"/>
            <a:r>
              <a:rPr lang="fr-FR" dirty="0"/>
              <a:t>Total = </a:t>
            </a:r>
            <a:r>
              <a:rPr lang="fr-FR" b="1" dirty="0"/>
              <a:t>676 300 € </a:t>
            </a:r>
            <a:r>
              <a:rPr lang="fr-FR" dirty="0"/>
              <a:t>contre 669 000€ en 2023</a:t>
            </a:r>
            <a:endParaRPr lang="fr-FR" b="1" u="sng" dirty="0"/>
          </a:p>
          <a:p>
            <a:pPr algn="just"/>
            <a:r>
              <a:rPr lang="fr-FR" dirty="0"/>
              <a:t>Rien de bien particulier cette année avec un maintien du produit des différents services et un bon rendement des droits culturels (spectacles, musées..)</a:t>
            </a:r>
          </a:p>
          <a:p>
            <a:pPr marL="457200" lvl="1" indent="0" algn="just">
              <a:buNone/>
            </a:pPr>
            <a:endParaRPr lang="fr-FR" dirty="0"/>
          </a:p>
        </p:txBody>
      </p:sp>
      <p:sp>
        <p:nvSpPr>
          <p:cNvPr id="4" name="Espace réservé de la date 3">
            <a:extLst>
              <a:ext uri="{FF2B5EF4-FFF2-40B4-BE49-F238E27FC236}">
                <a16:creationId xmlns:a16="http://schemas.microsoft.com/office/drawing/2014/main" id="{A17B64C3-AE16-4047-895D-508F2408614A}"/>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0BD09E2E-DBFB-41E1-9B1C-020EB2711720}"/>
              </a:ext>
            </a:extLst>
          </p:cNvPr>
          <p:cNvSpPr>
            <a:spLocks noGrp="1"/>
          </p:cNvSpPr>
          <p:nvPr>
            <p:ph type="sldNum" sz="quarter" idx="12"/>
          </p:nvPr>
        </p:nvSpPr>
        <p:spPr/>
        <p:txBody>
          <a:bodyPr/>
          <a:lstStyle/>
          <a:p>
            <a:fld id="{1A4AB998-FB24-4D55-85BD-932B30BB390E}" type="slidenum">
              <a:rPr lang="fr-FR" smtClean="0"/>
              <a:pPr/>
              <a:t>19</a:t>
            </a:fld>
            <a:endParaRPr lang="fr-FR" dirty="0"/>
          </a:p>
        </p:txBody>
      </p:sp>
      <p:pic>
        <p:nvPicPr>
          <p:cNvPr id="6" name="Image 5">
            <a:extLst>
              <a:ext uri="{FF2B5EF4-FFF2-40B4-BE49-F238E27FC236}">
                <a16:creationId xmlns:a16="http://schemas.microsoft.com/office/drawing/2014/main" id="{083E402D-F357-4709-B41A-0C8BD75ACA3E}"/>
              </a:ext>
            </a:extLst>
          </p:cNvPr>
          <p:cNvPicPr>
            <a:picLocks noChangeAspect="1"/>
          </p:cNvPicPr>
          <p:nvPr/>
        </p:nvPicPr>
        <p:blipFill>
          <a:blip r:embed="rId2"/>
          <a:stretch>
            <a:fillRect/>
          </a:stretch>
        </p:blipFill>
        <p:spPr>
          <a:xfrm>
            <a:off x="7116920" y="5445224"/>
            <a:ext cx="1703552" cy="821454"/>
          </a:xfrm>
          <a:prstGeom prst="rect">
            <a:avLst/>
          </a:prstGeom>
        </p:spPr>
      </p:pic>
    </p:spTree>
    <p:extLst>
      <p:ext uri="{BB962C8B-B14F-4D97-AF65-F5344CB8AC3E}">
        <p14:creationId xmlns:p14="http://schemas.microsoft.com/office/powerpoint/2010/main" val="2025978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4C0A51-0617-4ED5-88B1-3032EB45C0E0}"/>
              </a:ext>
            </a:extLst>
          </p:cNvPr>
          <p:cNvSpPr>
            <a:spLocks noGrp="1"/>
          </p:cNvSpPr>
          <p:nvPr>
            <p:ph type="title"/>
          </p:nvPr>
        </p:nvSpPr>
        <p:spPr/>
        <p:txBody>
          <a:bodyPr/>
          <a:lstStyle/>
          <a:p>
            <a:r>
              <a:rPr lang="fr-FR" dirty="0"/>
              <a:t>INTRODUCTION</a:t>
            </a:r>
          </a:p>
        </p:txBody>
      </p:sp>
      <p:sp>
        <p:nvSpPr>
          <p:cNvPr id="3" name="Espace réservé du contenu 2">
            <a:extLst>
              <a:ext uri="{FF2B5EF4-FFF2-40B4-BE49-F238E27FC236}">
                <a16:creationId xmlns:a16="http://schemas.microsoft.com/office/drawing/2014/main" id="{B114422D-3C19-4D74-8C23-85A3FAEA2591}"/>
              </a:ext>
            </a:extLst>
          </p:cNvPr>
          <p:cNvSpPr>
            <a:spLocks noGrp="1"/>
          </p:cNvSpPr>
          <p:nvPr>
            <p:ph idx="1"/>
          </p:nvPr>
        </p:nvSpPr>
        <p:spPr>
          <a:xfrm>
            <a:off x="971600" y="1304764"/>
            <a:ext cx="6984776" cy="4248472"/>
          </a:xfrm>
        </p:spPr>
        <p:txBody>
          <a:bodyPr>
            <a:normAutofit/>
          </a:bodyPr>
          <a:lstStyle/>
          <a:p>
            <a:pPr marL="0" indent="0" algn="just">
              <a:buNone/>
            </a:pPr>
            <a:r>
              <a:rPr lang="fr-FR" b="1" dirty="0"/>
              <a:t>    Remarques générales introductives</a:t>
            </a:r>
          </a:p>
          <a:p>
            <a:pPr algn="just"/>
            <a:r>
              <a:rPr lang="fr-FR" dirty="0"/>
              <a:t>Le CA 2024 présente moins de particularités, mis à part l’admission en non valeurs des redevances Ordures Ménagères (120 K€) de l’ex CCPC, financée en grande partie par une reprise de provision.</a:t>
            </a:r>
          </a:p>
          <a:p>
            <a:pPr algn="just"/>
            <a:r>
              <a:rPr lang="fr-FR" dirty="0"/>
              <a:t>Deuxième année d’application de la M57, engendrant encore des changements d’imputation sur le chapitre 011</a:t>
            </a:r>
          </a:p>
        </p:txBody>
      </p:sp>
      <p:sp>
        <p:nvSpPr>
          <p:cNvPr id="4" name="Espace réservé de la date 3">
            <a:extLst>
              <a:ext uri="{FF2B5EF4-FFF2-40B4-BE49-F238E27FC236}">
                <a16:creationId xmlns:a16="http://schemas.microsoft.com/office/drawing/2014/main" id="{6BD99C35-95E6-4F7B-9E6C-6FCDE5B4DA61}"/>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1F71DF96-013B-4F5A-B138-AE11FE3B372B}"/>
              </a:ext>
            </a:extLst>
          </p:cNvPr>
          <p:cNvSpPr>
            <a:spLocks noGrp="1"/>
          </p:cNvSpPr>
          <p:nvPr>
            <p:ph type="sldNum" sz="quarter" idx="12"/>
          </p:nvPr>
        </p:nvSpPr>
        <p:spPr/>
        <p:txBody>
          <a:bodyPr/>
          <a:lstStyle/>
          <a:p>
            <a:fld id="{1A4AB998-FB24-4D55-85BD-932B30BB390E}" type="slidenum">
              <a:rPr lang="fr-FR" smtClean="0"/>
              <a:pPr/>
              <a:t>2</a:t>
            </a:fld>
            <a:endParaRPr lang="fr-FR" dirty="0"/>
          </a:p>
        </p:txBody>
      </p:sp>
      <p:pic>
        <p:nvPicPr>
          <p:cNvPr id="6" name="Image 5">
            <a:extLst>
              <a:ext uri="{FF2B5EF4-FFF2-40B4-BE49-F238E27FC236}">
                <a16:creationId xmlns:a16="http://schemas.microsoft.com/office/drawing/2014/main" id="{F5A6B982-40E3-970A-64F8-16C4D3651ED6}"/>
              </a:ext>
            </a:extLst>
          </p:cNvPr>
          <p:cNvPicPr>
            <a:picLocks noChangeAspect="1"/>
          </p:cNvPicPr>
          <p:nvPr/>
        </p:nvPicPr>
        <p:blipFill>
          <a:blip r:embed="rId2"/>
          <a:stretch>
            <a:fillRect/>
          </a:stretch>
        </p:blipFill>
        <p:spPr>
          <a:xfrm>
            <a:off x="6705469" y="5423081"/>
            <a:ext cx="1883827" cy="908383"/>
          </a:xfrm>
          <a:prstGeom prst="rect">
            <a:avLst/>
          </a:prstGeom>
        </p:spPr>
      </p:pic>
    </p:spTree>
    <p:extLst>
      <p:ext uri="{BB962C8B-B14F-4D97-AF65-F5344CB8AC3E}">
        <p14:creationId xmlns:p14="http://schemas.microsoft.com/office/powerpoint/2010/main" val="37779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BA5CD9-7DB2-474A-AFAC-EC188A909EB3}"/>
              </a:ext>
            </a:extLst>
          </p:cNvPr>
          <p:cNvSpPr>
            <a:spLocks noGrp="1"/>
          </p:cNvSpPr>
          <p:nvPr>
            <p:ph type="title"/>
          </p:nvPr>
        </p:nvSpPr>
        <p:spPr>
          <a:xfrm>
            <a:off x="467543" y="692696"/>
            <a:ext cx="7870917" cy="432048"/>
          </a:xfrm>
        </p:spPr>
        <p:txBody>
          <a:bodyPr/>
          <a:lstStyle/>
          <a:p>
            <a:pPr algn="ctr"/>
            <a:r>
              <a:rPr lang="fr-FR" dirty="0"/>
              <a:t>SECTION DE FONCTIONNEMENT – RECETTES </a:t>
            </a:r>
            <a:br>
              <a:rPr lang="fr-FR" dirty="0"/>
            </a:br>
            <a:endParaRPr lang="fr-FR" dirty="0"/>
          </a:p>
        </p:txBody>
      </p:sp>
      <p:sp>
        <p:nvSpPr>
          <p:cNvPr id="3" name="Espace réservé du contenu 2">
            <a:extLst>
              <a:ext uri="{FF2B5EF4-FFF2-40B4-BE49-F238E27FC236}">
                <a16:creationId xmlns:a16="http://schemas.microsoft.com/office/drawing/2014/main" id="{54121021-3EB3-4C86-9D4B-AC757D755EFC}"/>
              </a:ext>
            </a:extLst>
          </p:cNvPr>
          <p:cNvSpPr>
            <a:spLocks noGrp="1"/>
          </p:cNvSpPr>
          <p:nvPr>
            <p:ph idx="1"/>
          </p:nvPr>
        </p:nvSpPr>
        <p:spPr>
          <a:xfrm>
            <a:off x="489588" y="1533437"/>
            <a:ext cx="8258875" cy="4248472"/>
          </a:xfrm>
        </p:spPr>
        <p:txBody>
          <a:bodyPr>
            <a:normAutofit/>
          </a:bodyPr>
          <a:lstStyle/>
          <a:p>
            <a:r>
              <a:rPr lang="fr-FR" b="1" u="sng" dirty="0"/>
              <a:t>Chapitre 73 – Impôts et taxes</a:t>
            </a:r>
          </a:p>
          <a:p>
            <a:pPr algn="just"/>
            <a:r>
              <a:rPr lang="fr-FR" dirty="0"/>
              <a:t>Fiscalité directe locale (TH et foncier) : </a:t>
            </a:r>
          </a:p>
          <a:p>
            <a:pPr marL="0" indent="0" algn="just">
              <a:buNone/>
            </a:pPr>
            <a:r>
              <a:rPr lang="fr-FR" dirty="0"/>
              <a:t>    4 482 215 € (+3%/2023) hors rôles supplémentaires</a:t>
            </a:r>
          </a:p>
          <a:p>
            <a:pPr algn="just"/>
            <a:r>
              <a:rPr lang="fr-FR" dirty="0"/>
              <a:t>FNGIR = 1 005 474 €   </a:t>
            </a:r>
          </a:p>
          <a:p>
            <a:pPr algn="just"/>
            <a:r>
              <a:rPr lang="fr-FR" dirty="0"/>
              <a:t>AC GPCU = 1 233 497 € ; FPIC = 57 357 €</a:t>
            </a:r>
          </a:p>
          <a:p>
            <a:pPr algn="just"/>
            <a:r>
              <a:rPr lang="fr-FR" dirty="0"/>
              <a:t>Autres taxes (droits de mutation, taxe s/électricité, droits de place) : 417 248 € (en repli – 65 K€)</a:t>
            </a:r>
          </a:p>
          <a:p>
            <a:pPr algn="just"/>
            <a:r>
              <a:rPr lang="fr-FR" dirty="0"/>
              <a:t>Au total : </a:t>
            </a:r>
            <a:r>
              <a:rPr lang="fr-FR" b="1" dirty="0"/>
              <a:t>7 227 100 € (+ 1,6%)</a:t>
            </a:r>
          </a:p>
        </p:txBody>
      </p:sp>
      <p:sp>
        <p:nvSpPr>
          <p:cNvPr id="4" name="Espace réservé de la date 3">
            <a:extLst>
              <a:ext uri="{FF2B5EF4-FFF2-40B4-BE49-F238E27FC236}">
                <a16:creationId xmlns:a16="http://schemas.microsoft.com/office/drawing/2014/main" id="{FB556154-CC58-4E32-95A4-4EF275C35C46}"/>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3D16918B-8C9D-4F1D-9A8C-EC176A6079FB}"/>
              </a:ext>
            </a:extLst>
          </p:cNvPr>
          <p:cNvSpPr>
            <a:spLocks noGrp="1"/>
          </p:cNvSpPr>
          <p:nvPr>
            <p:ph type="sldNum" sz="quarter" idx="12"/>
          </p:nvPr>
        </p:nvSpPr>
        <p:spPr/>
        <p:txBody>
          <a:bodyPr/>
          <a:lstStyle/>
          <a:p>
            <a:fld id="{1A4AB998-FB24-4D55-85BD-932B30BB390E}" type="slidenum">
              <a:rPr lang="fr-FR" smtClean="0"/>
              <a:pPr/>
              <a:t>20</a:t>
            </a:fld>
            <a:endParaRPr lang="fr-FR" dirty="0"/>
          </a:p>
        </p:txBody>
      </p:sp>
      <p:pic>
        <p:nvPicPr>
          <p:cNvPr id="6" name="Image 5">
            <a:extLst>
              <a:ext uri="{FF2B5EF4-FFF2-40B4-BE49-F238E27FC236}">
                <a16:creationId xmlns:a16="http://schemas.microsoft.com/office/drawing/2014/main" id="{1ADAB5E5-2B1D-4775-9237-1E022A64D22F}"/>
              </a:ext>
            </a:extLst>
          </p:cNvPr>
          <p:cNvPicPr>
            <a:picLocks noChangeAspect="1"/>
          </p:cNvPicPr>
          <p:nvPr/>
        </p:nvPicPr>
        <p:blipFill>
          <a:blip r:embed="rId2"/>
          <a:stretch>
            <a:fillRect/>
          </a:stretch>
        </p:blipFill>
        <p:spPr>
          <a:xfrm>
            <a:off x="6936645" y="5358295"/>
            <a:ext cx="1883827" cy="908383"/>
          </a:xfrm>
          <a:prstGeom prst="rect">
            <a:avLst/>
          </a:prstGeom>
        </p:spPr>
      </p:pic>
    </p:spTree>
    <p:extLst>
      <p:ext uri="{BB962C8B-B14F-4D97-AF65-F5344CB8AC3E}">
        <p14:creationId xmlns:p14="http://schemas.microsoft.com/office/powerpoint/2010/main" val="187903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F5E56B-58DD-461B-A1D3-25BB857A7D78}"/>
              </a:ext>
            </a:extLst>
          </p:cNvPr>
          <p:cNvSpPr>
            <a:spLocks noGrp="1"/>
          </p:cNvSpPr>
          <p:nvPr>
            <p:ph type="title"/>
          </p:nvPr>
        </p:nvSpPr>
        <p:spPr>
          <a:xfrm>
            <a:off x="0" y="404664"/>
            <a:ext cx="9144000" cy="432048"/>
          </a:xfrm>
        </p:spPr>
        <p:txBody>
          <a:bodyPr/>
          <a:lstStyle/>
          <a:p>
            <a:pPr algn="ctr"/>
            <a:r>
              <a:rPr lang="fr-FR" dirty="0"/>
              <a:t>REPARTITION FISCALITE 2024</a:t>
            </a:r>
          </a:p>
        </p:txBody>
      </p:sp>
      <p:graphicFrame>
        <p:nvGraphicFramePr>
          <p:cNvPr id="6" name="Espace réservé du contenu 5">
            <a:extLst>
              <a:ext uri="{FF2B5EF4-FFF2-40B4-BE49-F238E27FC236}">
                <a16:creationId xmlns:a16="http://schemas.microsoft.com/office/drawing/2014/main" id="{22F68855-70FE-A16C-EB86-9446A7591C5E}"/>
              </a:ext>
            </a:extLst>
          </p:cNvPr>
          <p:cNvGraphicFramePr>
            <a:graphicFrameLocks noGrp="1"/>
          </p:cNvGraphicFramePr>
          <p:nvPr>
            <p:ph idx="1"/>
            <p:extLst>
              <p:ext uri="{D42A27DB-BD31-4B8C-83A1-F6EECF244321}">
                <p14:modId xmlns:p14="http://schemas.microsoft.com/office/powerpoint/2010/main" val="1876539922"/>
              </p:ext>
            </p:extLst>
          </p:nvPr>
        </p:nvGraphicFramePr>
        <p:xfrm>
          <a:off x="971600" y="922801"/>
          <a:ext cx="7488833" cy="5492448"/>
        </p:xfrm>
        <a:graphic>
          <a:graphicData uri="http://schemas.openxmlformats.org/drawingml/2006/table">
            <a:tbl>
              <a:tblPr firstRow="1" firstCol="1" bandRow="1">
                <a:tableStyleId>{5C22544A-7EE6-4342-B048-85BDC9FD1C3A}</a:tableStyleId>
              </a:tblPr>
              <a:tblGrid>
                <a:gridCol w="998511">
                  <a:extLst>
                    <a:ext uri="{9D8B030D-6E8A-4147-A177-3AD203B41FA5}">
                      <a16:colId xmlns:a16="http://schemas.microsoft.com/office/drawing/2014/main" val="2531309790"/>
                    </a:ext>
                  </a:extLst>
                </a:gridCol>
                <a:gridCol w="998511">
                  <a:extLst>
                    <a:ext uri="{9D8B030D-6E8A-4147-A177-3AD203B41FA5}">
                      <a16:colId xmlns:a16="http://schemas.microsoft.com/office/drawing/2014/main" val="263986021"/>
                    </a:ext>
                  </a:extLst>
                </a:gridCol>
                <a:gridCol w="1882149">
                  <a:extLst>
                    <a:ext uri="{9D8B030D-6E8A-4147-A177-3AD203B41FA5}">
                      <a16:colId xmlns:a16="http://schemas.microsoft.com/office/drawing/2014/main" val="3842185176"/>
                    </a:ext>
                  </a:extLst>
                </a:gridCol>
                <a:gridCol w="1264486">
                  <a:extLst>
                    <a:ext uri="{9D8B030D-6E8A-4147-A177-3AD203B41FA5}">
                      <a16:colId xmlns:a16="http://schemas.microsoft.com/office/drawing/2014/main" val="4066750503"/>
                    </a:ext>
                  </a:extLst>
                </a:gridCol>
                <a:gridCol w="2345176">
                  <a:extLst>
                    <a:ext uri="{9D8B030D-6E8A-4147-A177-3AD203B41FA5}">
                      <a16:colId xmlns:a16="http://schemas.microsoft.com/office/drawing/2014/main" val="91761983"/>
                    </a:ext>
                  </a:extLst>
                </a:gridCol>
              </a:tblGrid>
              <a:tr h="205646">
                <a:tc gridSpan="5">
                  <a:txBody>
                    <a:bodyPr/>
                    <a:lstStyle/>
                    <a:p>
                      <a:pPr algn="ctr">
                        <a:lnSpc>
                          <a:spcPct val="115000"/>
                        </a:lnSpc>
                        <a:spcAft>
                          <a:spcPts val="1000"/>
                        </a:spcAft>
                      </a:pPr>
                      <a:r>
                        <a:rPr lang="fr-FR" sz="1400" dirty="0">
                          <a:effectLst/>
                        </a:rPr>
                        <a:t>ELEMENTS DE FISCALITE 2023</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39807361"/>
                  </a:ext>
                </a:extLst>
              </a:tr>
              <a:tr h="205646">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25173441"/>
                  </a:ext>
                </a:extLst>
              </a:tr>
              <a:tr h="205646">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1000"/>
                        </a:spcAft>
                      </a:pPr>
                      <a:r>
                        <a:rPr lang="fr-FR" sz="1600" dirty="0">
                          <a:effectLst/>
                        </a:rPr>
                        <a:t>Bases déf</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1000"/>
                        </a:spcAft>
                      </a:pPr>
                      <a:r>
                        <a:rPr lang="fr-FR" sz="1600" dirty="0">
                          <a:effectLst/>
                        </a:rPr>
                        <a:t>Taux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1000"/>
                        </a:spcAft>
                      </a:pPr>
                      <a:r>
                        <a:rPr lang="fr-FR" sz="1600" dirty="0">
                          <a:effectLst/>
                        </a:rPr>
                        <a:t>         Produits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00017306"/>
                  </a:ext>
                </a:extLst>
              </a:tr>
              <a:tr h="205646">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6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6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600" dirty="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24269627"/>
                  </a:ext>
                </a:extLst>
              </a:tr>
              <a:tr h="205646">
                <a:tc gridSpan="2">
                  <a:txBody>
                    <a:bodyPr/>
                    <a:lstStyle/>
                    <a:p>
                      <a:pPr>
                        <a:lnSpc>
                          <a:spcPct val="115000"/>
                        </a:lnSpc>
                        <a:spcAft>
                          <a:spcPts val="1000"/>
                        </a:spcAft>
                      </a:pPr>
                      <a:r>
                        <a:rPr lang="fr-FR" sz="1400" dirty="0">
                          <a:effectLst/>
                        </a:rPr>
                        <a:t>Taxe d'habitation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r-FR"/>
                    </a:p>
                  </a:txBody>
                  <a:tcPr/>
                </a:tc>
                <a:tc>
                  <a:txBody>
                    <a:bodyPr/>
                    <a:lstStyle/>
                    <a:p>
                      <a:pPr>
                        <a:lnSpc>
                          <a:spcPct val="115000"/>
                        </a:lnSpc>
                      </a:pPr>
                      <a:endParaRPr lang="fr-FR" sz="16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6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1000"/>
                        </a:spcAft>
                      </a:pPr>
                      <a:r>
                        <a:rPr lang="fr-FR" sz="1600" dirty="0">
                          <a:effectLst/>
                        </a:rPr>
                        <a:t>             </a:t>
                      </a:r>
                      <a:r>
                        <a:rPr lang="fr-FR" sz="1600" b="1" dirty="0">
                          <a:effectLst/>
                        </a:rPr>
                        <a:t>193 704 € </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68316634"/>
                  </a:ext>
                </a:extLst>
              </a:tr>
              <a:tr h="205646">
                <a:tc gridSpan="2">
                  <a:txBody>
                    <a:bodyPr/>
                    <a:lstStyle/>
                    <a:p>
                      <a:pPr>
                        <a:lnSpc>
                          <a:spcPct val="115000"/>
                        </a:lnSpc>
                        <a:spcAft>
                          <a:spcPts val="1000"/>
                        </a:spcAft>
                      </a:pPr>
                      <a:r>
                        <a:rPr lang="fr-FR" sz="1400" dirty="0">
                          <a:effectLst/>
                        </a:rPr>
                        <a:t>TH Rés secondaires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r-FR"/>
                    </a:p>
                  </a:txBody>
                  <a:tcPr/>
                </a:tc>
                <a:tc>
                  <a:txBody>
                    <a:bodyPr/>
                    <a:lstStyle/>
                    <a:p>
                      <a:pPr>
                        <a:lnSpc>
                          <a:spcPct val="115000"/>
                        </a:lnSpc>
                        <a:spcAft>
                          <a:spcPts val="1000"/>
                        </a:spcAft>
                      </a:pPr>
                      <a:r>
                        <a:rPr lang="fr-FR" sz="1600" dirty="0">
                          <a:effectLst/>
                        </a:rPr>
                        <a:t>      720 035 €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1000"/>
                        </a:spcAft>
                      </a:pPr>
                      <a:r>
                        <a:rPr lang="fr-FR" sz="1600" dirty="0">
                          <a:effectLst/>
                        </a:rPr>
                        <a:t>      17,42</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1000"/>
                        </a:spcAft>
                      </a:pPr>
                      <a:r>
                        <a:rPr lang="fr-FR" sz="1600" dirty="0">
                          <a:effectLst/>
                        </a:rPr>
                        <a:t>             125 430 €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09892638"/>
                  </a:ext>
                </a:extLst>
              </a:tr>
              <a:tr h="205646">
                <a:tc gridSpan="2">
                  <a:txBody>
                    <a:bodyPr/>
                    <a:lstStyle/>
                    <a:p>
                      <a:pPr>
                        <a:lnSpc>
                          <a:spcPct val="115000"/>
                        </a:lnSpc>
                        <a:spcAft>
                          <a:spcPts val="1000"/>
                        </a:spcAft>
                      </a:pPr>
                      <a:r>
                        <a:rPr lang="fr-FR" sz="1400" dirty="0">
                          <a:effectLst/>
                        </a:rPr>
                        <a:t>TH logements vacants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r-FR"/>
                    </a:p>
                  </a:txBody>
                  <a:tcPr/>
                </a:tc>
                <a:tc>
                  <a:txBody>
                    <a:bodyPr/>
                    <a:lstStyle/>
                    <a:p>
                      <a:pPr>
                        <a:lnSpc>
                          <a:spcPct val="115000"/>
                        </a:lnSpc>
                        <a:spcAft>
                          <a:spcPts val="1000"/>
                        </a:spcAft>
                      </a:pPr>
                      <a:r>
                        <a:rPr lang="fr-FR" sz="1600" dirty="0">
                          <a:effectLst/>
                        </a:rPr>
                        <a:t>      391 930 €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1000"/>
                        </a:spcAft>
                      </a:pPr>
                      <a:r>
                        <a:rPr lang="fr-FR" sz="1600" dirty="0">
                          <a:effectLst/>
                        </a:rPr>
                        <a:t>      17,42</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1000"/>
                        </a:spcAft>
                      </a:pPr>
                      <a:r>
                        <a:rPr lang="fr-FR" sz="1600" dirty="0">
                          <a:effectLst/>
                        </a:rPr>
                        <a:t>               68  274  €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04435094"/>
                  </a:ext>
                </a:extLst>
              </a:tr>
              <a:tr h="205646">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6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6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600" dirty="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01092392"/>
                  </a:ext>
                </a:extLst>
              </a:tr>
              <a:tr h="205646">
                <a:tc gridSpan="2">
                  <a:txBody>
                    <a:bodyPr/>
                    <a:lstStyle/>
                    <a:p>
                      <a:pPr>
                        <a:lnSpc>
                          <a:spcPct val="115000"/>
                        </a:lnSpc>
                        <a:spcAft>
                          <a:spcPts val="1000"/>
                        </a:spcAft>
                      </a:pPr>
                      <a:r>
                        <a:rPr lang="fr-FR" sz="1400" dirty="0">
                          <a:effectLst/>
                        </a:rPr>
                        <a:t>Foncier non bâti</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r-FR"/>
                    </a:p>
                  </a:txBody>
                  <a:tcPr/>
                </a:tc>
                <a:tc>
                  <a:txBody>
                    <a:bodyPr/>
                    <a:lstStyle/>
                    <a:p>
                      <a:pPr>
                        <a:lnSpc>
                          <a:spcPct val="115000"/>
                        </a:lnSpc>
                        <a:spcAft>
                          <a:spcPts val="1000"/>
                        </a:spcAft>
                      </a:pPr>
                      <a:r>
                        <a:rPr lang="fr-FR" sz="1600" dirty="0">
                          <a:effectLst/>
                        </a:rPr>
                        <a:t>      302 711€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1000"/>
                        </a:spcAft>
                      </a:pPr>
                      <a:r>
                        <a:rPr lang="fr-FR" sz="1600" dirty="0">
                          <a:effectLst/>
                        </a:rPr>
                        <a:t>       56,70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1000"/>
                        </a:spcAft>
                      </a:pPr>
                      <a:r>
                        <a:rPr lang="fr-FR" sz="1600" dirty="0">
                          <a:effectLst/>
                        </a:rPr>
                        <a:t>              </a:t>
                      </a:r>
                      <a:r>
                        <a:rPr lang="fr-FR" sz="1600" b="1" dirty="0">
                          <a:effectLst/>
                        </a:rPr>
                        <a:t>171 637€ </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32188462"/>
                  </a:ext>
                </a:extLst>
              </a:tr>
              <a:tr h="205646">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6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6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600" dirty="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86920511"/>
                  </a:ext>
                </a:extLst>
              </a:tr>
              <a:tr h="205646">
                <a:tc gridSpan="2">
                  <a:txBody>
                    <a:bodyPr/>
                    <a:lstStyle/>
                    <a:p>
                      <a:pPr>
                        <a:lnSpc>
                          <a:spcPct val="115000"/>
                        </a:lnSpc>
                        <a:spcAft>
                          <a:spcPts val="1000"/>
                        </a:spcAft>
                      </a:pPr>
                      <a:r>
                        <a:rPr lang="fr-FR" sz="1400" dirty="0">
                          <a:effectLst/>
                        </a:rPr>
                        <a:t>Foncier bâti</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r-FR"/>
                    </a:p>
                  </a:txBody>
                  <a:tcPr/>
                </a:tc>
                <a:tc>
                  <a:txBody>
                    <a:bodyPr/>
                    <a:lstStyle/>
                    <a:p>
                      <a:pPr>
                        <a:lnSpc>
                          <a:spcPct val="115000"/>
                        </a:lnSpc>
                        <a:spcAft>
                          <a:spcPts val="1000"/>
                        </a:spcAft>
                      </a:pPr>
                      <a:r>
                        <a:rPr lang="fr-FR" sz="1600" dirty="0">
                          <a:effectLst/>
                        </a:rPr>
                        <a:t>    8 060 917€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1000"/>
                        </a:spcAft>
                      </a:pPr>
                      <a:r>
                        <a:rPr lang="fr-FR" sz="1600" dirty="0">
                          <a:effectLst/>
                        </a:rPr>
                        <a:t>        49,06</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1000"/>
                        </a:spcAft>
                      </a:pPr>
                      <a:r>
                        <a:rPr lang="fr-FR" sz="1600" b="1" dirty="0">
                          <a:effectLst/>
                        </a:rPr>
                        <a:t>            3 954 896 € </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42657633"/>
                  </a:ext>
                </a:extLst>
              </a:tr>
              <a:tr h="205646">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600" dirty="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425034"/>
                  </a:ext>
                </a:extLst>
              </a:tr>
              <a:tr h="205646">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600" dirty="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3762130"/>
                  </a:ext>
                </a:extLst>
              </a:tr>
              <a:tr h="404026">
                <a:tc gridSpan="2">
                  <a:txBody>
                    <a:bodyPr/>
                    <a:lstStyle/>
                    <a:p>
                      <a:pPr>
                        <a:lnSpc>
                          <a:spcPct val="115000"/>
                        </a:lnSpc>
                        <a:spcAft>
                          <a:spcPts val="1000"/>
                        </a:spcAft>
                      </a:pPr>
                      <a:r>
                        <a:rPr lang="fr-FR" sz="1400" dirty="0">
                          <a:effectLst/>
                        </a:rPr>
                        <a:t>Compensation TH (coco)</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r-FR"/>
                    </a:p>
                  </a:txBody>
                  <a:tcPr/>
                </a:tc>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1000"/>
                        </a:spcAft>
                      </a:pPr>
                      <a:r>
                        <a:rPr lang="fr-FR" sz="1600" dirty="0">
                          <a:effectLst/>
                        </a:rPr>
                        <a:t>               160 043€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18672028"/>
                  </a:ext>
                </a:extLst>
              </a:tr>
              <a:tr h="205646">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600" dirty="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8457858"/>
                  </a:ext>
                </a:extLst>
              </a:tr>
              <a:tr h="205646">
                <a:tc gridSpan="3">
                  <a:txBody>
                    <a:bodyPr/>
                    <a:lstStyle/>
                    <a:p>
                      <a:pPr>
                        <a:lnSpc>
                          <a:spcPct val="115000"/>
                        </a:lnSpc>
                        <a:spcAft>
                          <a:spcPts val="1000"/>
                        </a:spcAft>
                      </a:pPr>
                      <a:r>
                        <a:rPr lang="fr-FR" sz="1600" dirty="0">
                          <a:effectLst/>
                        </a:rPr>
                        <a:t>Taxe sur friches commerciales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r-FR"/>
                    </a:p>
                  </a:txBody>
                  <a:tcPr/>
                </a:tc>
                <a:tc hMerge="1">
                  <a:txBody>
                    <a:bodyPr/>
                    <a:lstStyle/>
                    <a:p>
                      <a:endParaRPr lang="fr-FR"/>
                    </a:p>
                  </a:txBody>
                  <a:tcPr/>
                </a:tc>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1000"/>
                        </a:spcAft>
                      </a:pPr>
                      <a:r>
                        <a:rPr lang="fr-FR" sz="1600" dirty="0">
                          <a:effectLst/>
                        </a:rPr>
                        <a:t>                      370€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54000421"/>
                  </a:ext>
                </a:extLst>
              </a:tr>
              <a:tr h="205646">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600" dirty="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67739709"/>
                  </a:ext>
                </a:extLst>
              </a:tr>
              <a:tr h="404026">
                <a:tc gridSpan="2">
                  <a:txBody>
                    <a:bodyPr/>
                    <a:lstStyle/>
                    <a:p>
                      <a:pPr>
                        <a:lnSpc>
                          <a:spcPct val="115000"/>
                        </a:lnSpc>
                        <a:spcAft>
                          <a:spcPts val="1000"/>
                        </a:spcAft>
                      </a:pPr>
                      <a:r>
                        <a:rPr lang="fr-FR" sz="1400" dirty="0">
                          <a:effectLst/>
                        </a:rPr>
                        <a:t>Rôles complémentaires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r-FR"/>
                    </a:p>
                  </a:txBody>
                  <a:tcPr/>
                </a:tc>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1000"/>
                        </a:spcAft>
                      </a:pPr>
                      <a:r>
                        <a:rPr lang="fr-FR" sz="1600" dirty="0">
                          <a:effectLst/>
                        </a:rPr>
                        <a:t>                   1 565€</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61580828"/>
                  </a:ext>
                </a:extLst>
              </a:tr>
              <a:tr h="215929">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600" dirty="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97261054"/>
                  </a:ext>
                </a:extLst>
              </a:tr>
              <a:tr h="215929">
                <a:tc gridSpan="4">
                  <a:txBody>
                    <a:bodyPr/>
                    <a:lstStyle/>
                    <a:p>
                      <a:pPr>
                        <a:lnSpc>
                          <a:spcPct val="115000"/>
                        </a:lnSpc>
                        <a:spcAft>
                          <a:spcPts val="1000"/>
                        </a:spcAft>
                      </a:pPr>
                      <a:r>
                        <a:rPr lang="fr-FR" sz="1600" dirty="0">
                          <a:effectLst/>
                        </a:rPr>
                        <a:t>TOTAL GENERAL fiscalité locale (art 7311)</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nSpc>
                          <a:spcPct val="115000"/>
                        </a:lnSpc>
                        <a:spcAft>
                          <a:spcPts val="1000"/>
                        </a:spcAft>
                      </a:pPr>
                      <a:r>
                        <a:rPr lang="fr-FR" sz="1600" dirty="0">
                          <a:effectLst/>
                        </a:rPr>
                        <a:t>             4 482  215 €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25133107"/>
                  </a:ext>
                </a:extLst>
              </a:tr>
            </a:tbl>
          </a:graphicData>
        </a:graphic>
      </p:graphicFrame>
      <p:sp>
        <p:nvSpPr>
          <p:cNvPr id="4" name="Espace réservé de la date 3">
            <a:extLst>
              <a:ext uri="{FF2B5EF4-FFF2-40B4-BE49-F238E27FC236}">
                <a16:creationId xmlns:a16="http://schemas.microsoft.com/office/drawing/2014/main" id="{77962DBB-B57D-4414-8EA9-1AC95823AF2A}"/>
              </a:ext>
            </a:extLst>
          </p:cNvPr>
          <p:cNvSpPr>
            <a:spLocks noGrp="1"/>
          </p:cNvSpPr>
          <p:nvPr>
            <p:ph type="dt" sz="half" idx="10"/>
          </p:nvPr>
        </p:nvSpPr>
        <p:spPr>
          <a:xfrm>
            <a:off x="107504" y="6237312"/>
            <a:ext cx="2133600" cy="365125"/>
          </a:xfrm>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2B3DC47A-B00D-444F-B54D-7228611FAD38}"/>
              </a:ext>
            </a:extLst>
          </p:cNvPr>
          <p:cNvSpPr>
            <a:spLocks noGrp="1"/>
          </p:cNvSpPr>
          <p:nvPr>
            <p:ph type="sldNum" sz="quarter" idx="12"/>
          </p:nvPr>
        </p:nvSpPr>
        <p:spPr/>
        <p:txBody>
          <a:bodyPr/>
          <a:lstStyle/>
          <a:p>
            <a:fld id="{1A4AB998-FB24-4D55-85BD-932B30BB390E}" type="slidenum">
              <a:rPr lang="fr-FR" smtClean="0"/>
              <a:pPr/>
              <a:t>21</a:t>
            </a:fld>
            <a:endParaRPr lang="fr-FR" dirty="0"/>
          </a:p>
        </p:txBody>
      </p:sp>
    </p:spTree>
    <p:extLst>
      <p:ext uri="{BB962C8B-B14F-4D97-AF65-F5344CB8AC3E}">
        <p14:creationId xmlns:p14="http://schemas.microsoft.com/office/powerpoint/2010/main" val="3813432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AFA570-448D-7EA4-ED32-19439B318C06}"/>
              </a:ext>
            </a:extLst>
          </p:cNvPr>
          <p:cNvSpPr>
            <a:spLocks noGrp="1"/>
          </p:cNvSpPr>
          <p:nvPr>
            <p:ph type="title"/>
          </p:nvPr>
        </p:nvSpPr>
        <p:spPr>
          <a:xfrm>
            <a:off x="467544" y="549027"/>
            <a:ext cx="7992888" cy="432048"/>
          </a:xfrm>
        </p:spPr>
        <p:txBody>
          <a:bodyPr/>
          <a:lstStyle/>
          <a:p>
            <a:r>
              <a:rPr lang="fr-FR" dirty="0"/>
              <a:t>SECTION DE FONCTIONNEMENT - RECETTES</a:t>
            </a:r>
          </a:p>
        </p:txBody>
      </p:sp>
      <p:sp>
        <p:nvSpPr>
          <p:cNvPr id="4" name="Espace réservé de la date 3">
            <a:extLst>
              <a:ext uri="{FF2B5EF4-FFF2-40B4-BE49-F238E27FC236}">
                <a16:creationId xmlns:a16="http://schemas.microsoft.com/office/drawing/2014/main" id="{614CD5CE-D1AB-A320-518E-595664524EA0}"/>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0198F6DF-E38D-B407-5329-33CB3C0645BF}"/>
              </a:ext>
            </a:extLst>
          </p:cNvPr>
          <p:cNvSpPr>
            <a:spLocks noGrp="1"/>
          </p:cNvSpPr>
          <p:nvPr>
            <p:ph type="sldNum" sz="quarter" idx="12"/>
          </p:nvPr>
        </p:nvSpPr>
        <p:spPr/>
        <p:txBody>
          <a:bodyPr/>
          <a:lstStyle/>
          <a:p>
            <a:fld id="{1A4AB998-FB24-4D55-85BD-932B30BB390E}" type="slidenum">
              <a:rPr lang="fr-FR" smtClean="0"/>
              <a:pPr/>
              <a:t>22</a:t>
            </a:fld>
            <a:endParaRPr lang="fr-FR" dirty="0"/>
          </a:p>
        </p:txBody>
      </p:sp>
      <p:graphicFrame>
        <p:nvGraphicFramePr>
          <p:cNvPr id="6" name="Espace réservé du contenu 5">
            <a:extLst>
              <a:ext uri="{FF2B5EF4-FFF2-40B4-BE49-F238E27FC236}">
                <a16:creationId xmlns:a16="http://schemas.microsoft.com/office/drawing/2014/main" id="{0B4ECEB2-5F98-D438-4DF2-7EAB5437DD1E}"/>
              </a:ext>
            </a:extLst>
          </p:cNvPr>
          <p:cNvGraphicFramePr>
            <a:graphicFrameLocks noGrp="1"/>
          </p:cNvGraphicFramePr>
          <p:nvPr>
            <p:ph idx="1"/>
            <p:extLst>
              <p:ext uri="{D42A27DB-BD31-4B8C-83A1-F6EECF244321}">
                <p14:modId xmlns:p14="http://schemas.microsoft.com/office/powerpoint/2010/main" val="1463443921"/>
              </p:ext>
            </p:extLst>
          </p:nvPr>
        </p:nvGraphicFramePr>
        <p:xfrm>
          <a:off x="611560" y="1196752"/>
          <a:ext cx="7704856"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4306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926975-70F4-2247-7837-65ADF83420E5}"/>
              </a:ext>
            </a:extLst>
          </p:cNvPr>
          <p:cNvSpPr>
            <a:spLocks noGrp="1"/>
          </p:cNvSpPr>
          <p:nvPr>
            <p:ph type="title"/>
          </p:nvPr>
        </p:nvSpPr>
        <p:spPr/>
        <p:txBody>
          <a:bodyPr/>
          <a:lstStyle/>
          <a:p>
            <a:r>
              <a:rPr lang="fr-FR" dirty="0"/>
              <a:t>SECTION DE FONCTIONNEMENT- RECETTES</a:t>
            </a:r>
          </a:p>
        </p:txBody>
      </p:sp>
      <p:sp>
        <p:nvSpPr>
          <p:cNvPr id="3" name="Espace réservé du contenu 2">
            <a:extLst>
              <a:ext uri="{FF2B5EF4-FFF2-40B4-BE49-F238E27FC236}">
                <a16:creationId xmlns:a16="http://schemas.microsoft.com/office/drawing/2014/main" id="{17FAEBE0-377F-05AB-494E-159FE959968A}"/>
              </a:ext>
            </a:extLst>
          </p:cNvPr>
          <p:cNvSpPr>
            <a:spLocks noGrp="1"/>
          </p:cNvSpPr>
          <p:nvPr>
            <p:ph idx="1"/>
          </p:nvPr>
        </p:nvSpPr>
        <p:spPr/>
        <p:txBody>
          <a:bodyPr/>
          <a:lstStyle/>
          <a:p>
            <a:pPr algn="just"/>
            <a:r>
              <a:rPr lang="fr-FR" dirty="0"/>
              <a:t>La diapositive précédente illustre l’inertie d’un budget local : le foncier bâti représente à lui seul </a:t>
            </a:r>
            <a:r>
              <a:rPr lang="fr-FR" b="1" dirty="0"/>
              <a:t>57%</a:t>
            </a:r>
            <a:r>
              <a:rPr lang="fr-FR" dirty="0"/>
              <a:t> des ressources fiscales. Les compensations de l’Etat et de GPCU sont figées. Les autres taxes sont volatiles.</a:t>
            </a:r>
          </a:p>
          <a:p>
            <a:pPr algn="just"/>
            <a:r>
              <a:rPr lang="fr-FR" dirty="0"/>
              <a:t>Pour renforcer le constat, le foncier bâti représente 38,7% des recettes réelles de fonctionnement.</a:t>
            </a:r>
          </a:p>
        </p:txBody>
      </p:sp>
      <p:sp>
        <p:nvSpPr>
          <p:cNvPr id="4" name="Espace réservé de la date 3">
            <a:extLst>
              <a:ext uri="{FF2B5EF4-FFF2-40B4-BE49-F238E27FC236}">
                <a16:creationId xmlns:a16="http://schemas.microsoft.com/office/drawing/2014/main" id="{CF9C207F-E183-E21B-4EA4-09014936C96B}"/>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CA41FA8C-C10F-3AD4-4FD5-A637261A25C6}"/>
              </a:ext>
            </a:extLst>
          </p:cNvPr>
          <p:cNvSpPr>
            <a:spLocks noGrp="1"/>
          </p:cNvSpPr>
          <p:nvPr>
            <p:ph type="sldNum" sz="quarter" idx="12"/>
          </p:nvPr>
        </p:nvSpPr>
        <p:spPr/>
        <p:txBody>
          <a:bodyPr/>
          <a:lstStyle/>
          <a:p>
            <a:fld id="{1A4AB998-FB24-4D55-85BD-932B30BB390E}" type="slidenum">
              <a:rPr lang="fr-FR" smtClean="0"/>
              <a:pPr/>
              <a:t>23</a:t>
            </a:fld>
            <a:endParaRPr lang="fr-FR" dirty="0"/>
          </a:p>
        </p:txBody>
      </p:sp>
      <p:pic>
        <p:nvPicPr>
          <p:cNvPr id="6" name="Image 5">
            <a:extLst>
              <a:ext uri="{FF2B5EF4-FFF2-40B4-BE49-F238E27FC236}">
                <a16:creationId xmlns:a16="http://schemas.microsoft.com/office/drawing/2014/main" id="{F4898FDC-D993-2591-6C58-AD891C7DC64F}"/>
              </a:ext>
            </a:extLst>
          </p:cNvPr>
          <p:cNvPicPr>
            <a:picLocks noChangeAspect="1"/>
          </p:cNvPicPr>
          <p:nvPr/>
        </p:nvPicPr>
        <p:blipFill>
          <a:blip r:embed="rId2"/>
          <a:stretch>
            <a:fillRect/>
          </a:stretch>
        </p:blipFill>
        <p:spPr>
          <a:xfrm>
            <a:off x="6588224" y="5328929"/>
            <a:ext cx="1883827" cy="908383"/>
          </a:xfrm>
          <a:prstGeom prst="rect">
            <a:avLst/>
          </a:prstGeom>
        </p:spPr>
      </p:pic>
    </p:spTree>
    <p:extLst>
      <p:ext uri="{BB962C8B-B14F-4D97-AF65-F5344CB8AC3E}">
        <p14:creationId xmlns:p14="http://schemas.microsoft.com/office/powerpoint/2010/main" val="3647015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59057E-ABF0-4C37-AF2E-960A16C32F07}"/>
              </a:ext>
            </a:extLst>
          </p:cNvPr>
          <p:cNvSpPr>
            <a:spLocks noGrp="1"/>
          </p:cNvSpPr>
          <p:nvPr>
            <p:ph type="title"/>
          </p:nvPr>
        </p:nvSpPr>
        <p:spPr>
          <a:xfrm>
            <a:off x="467544" y="692696"/>
            <a:ext cx="8208912" cy="432048"/>
          </a:xfrm>
        </p:spPr>
        <p:txBody>
          <a:bodyPr/>
          <a:lstStyle/>
          <a:p>
            <a:pPr algn="ctr"/>
            <a:r>
              <a:rPr lang="fr-FR" dirty="0"/>
              <a:t>SECTION DE FONCTIONNEMENT – RECETTES </a:t>
            </a:r>
            <a:br>
              <a:rPr lang="fr-FR" dirty="0"/>
            </a:br>
            <a:endParaRPr lang="fr-FR" dirty="0"/>
          </a:p>
        </p:txBody>
      </p:sp>
      <p:sp>
        <p:nvSpPr>
          <p:cNvPr id="3" name="Espace réservé du contenu 2">
            <a:extLst>
              <a:ext uri="{FF2B5EF4-FFF2-40B4-BE49-F238E27FC236}">
                <a16:creationId xmlns:a16="http://schemas.microsoft.com/office/drawing/2014/main" id="{010DC89C-E344-4406-997F-F84C4CE91DC2}"/>
              </a:ext>
            </a:extLst>
          </p:cNvPr>
          <p:cNvSpPr>
            <a:spLocks noGrp="1"/>
          </p:cNvSpPr>
          <p:nvPr>
            <p:ph idx="1"/>
          </p:nvPr>
        </p:nvSpPr>
        <p:spPr>
          <a:xfrm>
            <a:off x="323528" y="1628801"/>
            <a:ext cx="8064896" cy="4248472"/>
          </a:xfrm>
        </p:spPr>
        <p:txBody>
          <a:bodyPr>
            <a:normAutofit/>
          </a:bodyPr>
          <a:lstStyle/>
          <a:p>
            <a:r>
              <a:rPr lang="fr-FR" b="1" u="sng" dirty="0"/>
              <a:t>Chp 74 – Dotations et participations</a:t>
            </a:r>
          </a:p>
          <a:p>
            <a:pPr algn="just"/>
            <a:r>
              <a:rPr lang="fr-FR" dirty="0"/>
              <a:t>DGF (dotation de base + DSR) = </a:t>
            </a:r>
            <a:r>
              <a:rPr lang="fr-FR" b="1" dirty="0"/>
              <a:t>945 139 € </a:t>
            </a:r>
            <a:r>
              <a:rPr lang="fr-FR" dirty="0"/>
              <a:t>soit +6% sous l’impulsion de la hausse de la DSR</a:t>
            </a:r>
          </a:p>
          <a:p>
            <a:pPr algn="just"/>
            <a:r>
              <a:rPr lang="fr-FR" dirty="0"/>
              <a:t>Participations de l’Etat pour </a:t>
            </a:r>
            <a:r>
              <a:rPr lang="fr-FR" b="1" dirty="0"/>
              <a:t>142 400 €     </a:t>
            </a:r>
            <a:r>
              <a:rPr lang="fr-FR" dirty="0"/>
              <a:t>(compensation de l’Etat pour l’OGEC, tarification sociale 1 € cantines scolaires, subventions Banque Des Territoires pour les postes aidés)..</a:t>
            </a:r>
          </a:p>
          <a:p>
            <a:pPr algn="just"/>
            <a:r>
              <a:rPr lang="fr-FR" dirty="0"/>
              <a:t>Participations autres organismes : </a:t>
            </a:r>
            <a:r>
              <a:rPr lang="fr-FR" b="1" dirty="0"/>
              <a:t>308 500 € </a:t>
            </a:r>
            <a:r>
              <a:rPr lang="fr-FR" dirty="0"/>
              <a:t>(CAF..)</a:t>
            </a:r>
          </a:p>
          <a:p>
            <a:pPr algn="just"/>
            <a:endParaRPr lang="fr-FR" dirty="0"/>
          </a:p>
          <a:p>
            <a:pPr algn="just"/>
            <a:endParaRPr lang="fr-FR" dirty="0"/>
          </a:p>
          <a:p>
            <a:pPr algn="just"/>
            <a:endParaRPr lang="fr-FR" dirty="0"/>
          </a:p>
          <a:p>
            <a:pPr algn="just"/>
            <a:endParaRPr lang="fr-FR" dirty="0"/>
          </a:p>
        </p:txBody>
      </p:sp>
      <p:sp>
        <p:nvSpPr>
          <p:cNvPr id="4" name="Espace réservé de la date 3">
            <a:extLst>
              <a:ext uri="{FF2B5EF4-FFF2-40B4-BE49-F238E27FC236}">
                <a16:creationId xmlns:a16="http://schemas.microsoft.com/office/drawing/2014/main" id="{11998386-2F46-4246-BDD1-3F3DA14A240C}"/>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EB0D15B9-7C0D-457E-AFF0-60476970FE8A}"/>
              </a:ext>
            </a:extLst>
          </p:cNvPr>
          <p:cNvSpPr>
            <a:spLocks noGrp="1"/>
          </p:cNvSpPr>
          <p:nvPr>
            <p:ph type="sldNum" sz="quarter" idx="12"/>
          </p:nvPr>
        </p:nvSpPr>
        <p:spPr/>
        <p:txBody>
          <a:bodyPr/>
          <a:lstStyle/>
          <a:p>
            <a:fld id="{1A4AB998-FB24-4D55-85BD-932B30BB390E}" type="slidenum">
              <a:rPr lang="fr-FR" smtClean="0"/>
              <a:pPr/>
              <a:t>24</a:t>
            </a:fld>
            <a:endParaRPr lang="fr-FR" dirty="0"/>
          </a:p>
        </p:txBody>
      </p:sp>
      <p:pic>
        <p:nvPicPr>
          <p:cNvPr id="6" name="Image 5">
            <a:extLst>
              <a:ext uri="{FF2B5EF4-FFF2-40B4-BE49-F238E27FC236}">
                <a16:creationId xmlns:a16="http://schemas.microsoft.com/office/drawing/2014/main" id="{63882E09-546F-4252-8C08-78F294AB6C3C}"/>
              </a:ext>
            </a:extLst>
          </p:cNvPr>
          <p:cNvPicPr>
            <a:picLocks noChangeAspect="1"/>
          </p:cNvPicPr>
          <p:nvPr/>
        </p:nvPicPr>
        <p:blipFill>
          <a:blip r:embed="rId2"/>
          <a:stretch>
            <a:fillRect/>
          </a:stretch>
        </p:blipFill>
        <p:spPr>
          <a:xfrm>
            <a:off x="6811758" y="5423081"/>
            <a:ext cx="1883827" cy="908383"/>
          </a:xfrm>
          <a:prstGeom prst="rect">
            <a:avLst/>
          </a:prstGeom>
        </p:spPr>
      </p:pic>
    </p:spTree>
    <p:extLst>
      <p:ext uri="{BB962C8B-B14F-4D97-AF65-F5344CB8AC3E}">
        <p14:creationId xmlns:p14="http://schemas.microsoft.com/office/powerpoint/2010/main" val="971784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5B00C2-7B1E-44A1-9D44-8CEE63E788C8}"/>
              </a:ext>
            </a:extLst>
          </p:cNvPr>
          <p:cNvSpPr>
            <a:spLocks noGrp="1"/>
          </p:cNvSpPr>
          <p:nvPr>
            <p:ph type="title"/>
          </p:nvPr>
        </p:nvSpPr>
        <p:spPr>
          <a:xfrm>
            <a:off x="467544" y="692696"/>
            <a:ext cx="8208912" cy="432048"/>
          </a:xfrm>
        </p:spPr>
        <p:txBody>
          <a:bodyPr/>
          <a:lstStyle/>
          <a:p>
            <a:pPr algn="ctr"/>
            <a:r>
              <a:rPr lang="fr-FR" dirty="0"/>
              <a:t>SECTION DE FONCTIONNEMENT – RECETTES </a:t>
            </a:r>
            <a:br>
              <a:rPr lang="fr-FR" dirty="0"/>
            </a:br>
            <a:endParaRPr lang="fr-FR" dirty="0"/>
          </a:p>
        </p:txBody>
      </p:sp>
      <p:sp>
        <p:nvSpPr>
          <p:cNvPr id="3" name="Espace réservé du contenu 2">
            <a:extLst>
              <a:ext uri="{FF2B5EF4-FFF2-40B4-BE49-F238E27FC236}">
                <a16:creationId xmlns:a16="http://schemas.microsoft.com/office/drawing/2014/main" id="{5FD4B76F-4EC1-4092-B470-33F27E336754}"/>
              </a:ext>
            </a:extLst>
          </p:cNvPr>
          <p:cNvSpPr>
            <a:spLocks noGrp="1"/>
          </p:cNvSpPr>
          <p:nvPr>
            <p:ph idx="1"/>
          </p:nvPr>
        </p:nvSpPr>
        <p:spPr>
          <a:xfrm>
            <a:off x="539552" y="1268760"/>
            <a:ext cx="7992888" cy="4450170"/>
          </a:xfrm>
        </p:spPr>
        <p:txBody>
          <a:bodyPr/>
          <a:lstStyle/>
          <a:p>
            <a:pPr algn="just"/>
            <a:r>
              <a:rPr lang="fr-FR" dirty="0"/>
              <a:t>DCRTP en légère baisse (</a:t>
            </a:r>
            <a:r>
              <a:rPr lang="fr-FR" b="1" dirty="0"/>
              <a:t>517 100 €</a:t>
            </a:r>
            <a:r>
              <a:rPr lang="fr-FR" dirty="0"/>
              <a:t>)</a:t>
            </a:r>
          </a:p>
          <a:p>
            <a:pPr algn="just"/>
            <a:r>
              <a:rPr lang="fr-FR" dirty="0"/>
              <a:t>Les compensations pour le foncier incluent</a:t>
            </a:r>
            <a:r>
              <a:rPr lang="fr-FR" dirty="0">
                <a:solidFill>
                  <a:srgbClr val="FF0000"/>
                </a:solidFill>
              </a:rPr>
              <a:t> </a:t>
            </a:r>
            <a:r>
              <a:rPr lang="fr-FR" dirty="0"/>
              <a:t>la partie industrielle revalorisées de 4,7%  (</a:t>
            </a:r>
            <a:r>
              <a:rPr lang="fr-FR" b="1" dirty="0"/>
              <a:t>95 400 €</a:t>
            </a:r>
            <a:r>
              <a:rPr lang="fr-FR" dirty="0"/>
              <a:t>)</a:t>
            </a:r>
          </a:p>
          <a:p>
            <a:pPr algn="just"/>
            <a:r>
              <a:rPr lang="fr-FR" dirty="0"/>
              <a:t>Dotation pour titres sécurisés (passeports, CNI) : </a:t>
            </a:r>
          </a:p>
          <a:p>
            <a:pPr marL="0" indent="0" algn="just">
              <a:buNone/>
            </a:pPr>
            <a:r>
              <a:rPr lang="fr-FR" b="1" dirty="0"/>
              <a:t>    19 900 €</a:t>
            </a:r>
          </a:p>
          <a:p>
            <a:pPr algn="just"/>
            <a:r>
              <a:rPr lang="fr-FR" dirty="0"/>
              <a:t>Dotation recensement : </a:t>
            </a:r>
            <a:r>
              <a:rPr lang="fr-FR" b="1" dirty="0"/>
              <a:t>13 800 €</a:t>
            </a:r>
          </a:p>
          <a:p>
            <a:pPr marL="0" indent="0" algn="just">
              <a:buNone/>
            </a:pPr>
            <a:endParaRPr lang="fr-FR" sz="1600" b="1" dirty="0"/>
          </a:p>
          <a:p>
            <a:pPr algn="just"/>
            <a:r>
              <a:rPr lang="fr-FR" dirty="0"/>
              <a:t>Total du chapitre 74 : </a:t>
            </a:r>
            <a:r>
              <a:rPr lang="fr-FR" b="1" dirty="0"/>
              <a:t>2 095 900€ (soit + 5,3%)</a:t>
            </a:r>
          </a:p>
          <a:p>
            <a:pPr marL="0" indent="0">
              <a:buNone/>
            </a:pPr>
            <a:endParaRPr lang="fr-FR" dirty="0"/>
          </a:p>
        </p:txBody>
      </p:sp>
      <p:sp>
        <p:nvSpPr>
          <p:cNvPr id="4" name="Espace réservé de la date 3">
            <a:extLst>
              <a:ext uri="{FF2B5EF4-FFF2-40B4-BE49-F238E27FC236}">
                <a16:creationId xmlns:a16="http://schemas.microsoft.com/office/drawing/2014/main" id="{493414C4-3F2A-440B-93E9-007494B4676B}"/>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FE45746F-A26E-4620-ACDA-7DD9F6F44AFB}"/>
              </a:ext>
            </a:extLst>
          </p:cNvPr>
          <p:cNvSpPr>
            <a:spLocks noGrp="1"/>
          </p:cNvSpPr>
          <p:nvPr>
            <p:ph type="sldNum" sz="quarter" idx="12"/>
          </p:nvPr>
        </p:nvSpPr>
        <p:spPr/>
        <p:txBody>
          <a:bodyPr/>
          <a:lstStyle/>
          <a:p>
            <a:fld id="{1A4AB998-FB24-4D55-85BD-932B30BB390E}" type="slidenum">
              <a:rPr lang="fr-FR" smtClean="0"/>
              <a:pPr/>
              <a:t>25</a:t>
            </a:fld>
            <a:endParaRPr lang="fr-FR" dirty="0"/>
          </a:p>
        </p:txBody>
      </p:sp>
      <p:pic>
        <p:nvPicPr>
          <p:cNvPr id="6" name="Image 5">
            <a:extLst>
              <a:ext uri="{FF2B5EF4-FFF2-40B4-BE49-F238E27FC236}">
                <a16:creationId xmlns:a16="http://schemas.microsoft.com/office/drawing/2014/main" id="{B76784D8-DB7B-4C38-A543-51AF5DAB6072}"/>
              </a:ext>
            </a:extLst>
          </p:cNvPr>
          <p:cNvPicPr>
            <a:picLocks noChangeAspect="1"/>
          </p:cNvPicPr>
          <p:nvPr/>
        </p:nvPicPr>
        <p:blipFill>
          <a:blip r:embed="rId2"/>
          <a:stretch>
            <a:fillRect/>
          </a:stretch>
        </p:blipFill>
        <p:spPr>
          <a:xfrm>
            <a:off x="6936645" y="5256921"/>
            <a:ext cx="1883827" cy="908383"/>
          </a:xfrm>
          <a:prstGeom prst="rect">
            <a:avLst/>
          </a:prstGeom>
        </p:spPr>
      </p:pic>
    </p:spTree>
    <p:extLst>
      <p:ext uri="{BB962C8B-B14F-4D97-AF65-F5344CB8AC3E}">
        <p14:creationId xmlns:p14="http://schemas.microsoft.com/office/powerpoint/2010/main" val="3388693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B03823-814A-42F4-BAB3-2B8192021B21}"/>
              </a:ext>
            </a:extLst>
          </p:cNvPr>
          <p:cNvSpPr>
            <a:spLocks noGrp="1"/>
          </p:cNvSpPr>
          <p:nvPr>
            <p:ph type="title"/>
          </p:nvPr>
        </p:nvSpPr>
        <p:spPr>
          <a:xfrm>
            <a:off x="467544" y="692696"/>
            <a:ext cx="7992888" cy="432048"/>
          </a:xfrm>
        </p:spPr>
        <p:txBody>
          <a:bodyPr/>
          <a:lstStyle/>
          <a:p>
            <a:pPr algn="ctr"/>
            <a:r>
              <a:rPr lang="fr-FR" dirty="0"/>
              <a:t>SECTION DE FONCTIONNEMENT – RECETTES</a:t>
            </a:r>
          </a:p>
        </p:txBody>
      </p:sp>
      <p:sp>
        <p:nvSpPr>
          <p:cNvPr id="3" name="Espace réservé du contenu 2">
            <a:extLst>
              <a:ext uri="{FF2B5EF4-FFF2-40B4-BE49-F238E27FC236}">
                <a16:creationId xmlns:a16="http://schemas.microsoft.com/office/drawing/2014/main" id="{53157BC1-15F9-472A-8BC7-9A8799FBB3A5}"/>
              </a:ext>
            </a:extLst>
          </p:cNvPr>
          <p:cNvSpPr>
            <a:spLocks noGrp="1"/>
          </p:cNvSpPr>
          <p:nvPr>
            <p:ph idx="1"/>
          </p:nvPr>
        </p:nvSpPr>
        <p:spPr>
          <a:xfrm>
            <a:off x="971600" y="1268760"/>
            <a:ext cx="7488832" cy="4396255"/>
          </a:xfrm>
        </p:spPr>
        <p:txBody>
          <a:bodyPr>
            <a:normAutofit fontScale="92500" lnSpcReduction="20000"/>
          </a:bodyPr>
          <a:lstStyle/>
          <a:p>
            <a:pPr algn="just"/>
            <a:r>
              <a:rPr lang="fr-FR" b="1" u="sng" dirty="0"/>
              <a:t>Autres recettes</a:t>
            </a:r>
          </a:p>
          <a:p>
            <a:pPr algn="just"/>
            <a:r>
              <a:rPr lang="fr-FR" dirty="0"/>
              <a:t>Atténuations de charges (chapitre 013) : remboursements assurance s/charges de personnel : </a:t>
            </a:r>
            <a:r>
              <a:rPr lang="fr-FR" b="1" dirty="0"/>
              <a:t>215 800 € </a:t>
            </a:r>
          </a:p>
          <a:p>
            <a:pPr algn="just"/>
            <a:r>
              <a:rPr lang="fr-FR" dirty="0"/>
              <a:t>Autres produits de gestion courante (chapitre 75) : </a:t>
            </a:r>
            <a:r>
              <a:rPr lang="fr-FR" b="1" dirty="0"/>
              <a:t>344 600 € </a:t>
            </a:r>
            <a:r>
              <a:rPr lang="fr-FR" dirty="0"/>
              <a:t>qui intègre le produit supplémentaire encaissé dans le cadre de la succession de Mme Anna GUTH (125 K€)</a:t>
            </a:r>
          </a:p>
          <a:p>
            <a:pPr algn="just"/>
            <a:r>
              <a:rPr lang="fr-FR" dirty="0"/>
              <a:t>Produits exceptionnels : n’existent plus en M57 et remplacés par produits spécifiques intégrant notamment en 2024 une recette de cession d’un montant de </a:t>
            </a:r>
            <a:r>
              <a:rPr lang="fr-FR" b="1" dirty="0"/>
              <a:t>83 200 €</a:t>
            </a:r>
            <a:endParaRPr lang="fr-FR" b="1" u="sng" dirty="0"/>
          </a:p>
        </p:txBody>
      </p:sp>
      <p:sp>
        <p:nvSpPr>
          <p:cNvPr id="4" name="Espace réservé de la date 3">
            <a:extLst>
              <a:ext uri="{FF2B5EF4-FFF2-40B4-BE49-F238E27FC236}">
                <a16:creationId xmlns:a16="http://schemas.microsoft.com/office/drawing/2014/main" id="{5A934231-4763-432F-98F3-78350FA91547}"/>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5317875A-450B-407D-94E8-4025AC3096F3}"/>
              </a:ext>
            </a:extLst>
          </p:cNvPr>
          <p:cNvSpPr>
            <a:spLocks noGrp="1"/>
          </p:cNvSpPr>
          <p:nvPr>
            <p:ph type="sldNum" sz="quarter" idx="12"/>
          </p:nvPr>
        </p:nvSpPr>
        <p:spPr/>
        <p:txBody>
          <a:bodyPr/>
          <a:lstStyle/>
          <a:p>
            <a:fld id="{1A4AB998-FB24-4D55-85BD-932B30BB390E}" type="slidenum">
              <a:rPr lang="fr-FR" smtClean="0"/>
              <a:pPr/>
              <a:t>26</a:t>
            </a:fld>
            <a:endParaRPr lang="fr-FR" dirty="0"/>
          </a:p>
        </p:txBody>
      </p:sp>
      <p:pic>
        <p:nvPicPr>
          <p:cNvPr id="6" name="Image 5">
            <a:extLst>
              <a:ext uri="{FF2B5EF4-FFF2-40B4-BE49-F238E27FC236}">
                <a16:creationId xmlns:a16="http://schemas.microsoft.com/office/drawing/2014/main" id="{6C327382-5E0B-4988-9F1B-B8AA441EAEDC}"/>
              </a:ext>
            </a:extLst>
          </p:cNvPr>
          <p:cNvPicPr>
            <a:picLocks noChangeAspect="1"/>
          </p:cNvPicPr>
          <p:nvPr/>
        </p:nvPicPr>
        <p:blipFill>
          <a:blip r:embed="rId2"/>
          <a:stretch>
            <a:fillRect/>
          </a:stretch>
        </p:blipFill>
        <p:spPr>
          <a:xfrm>
            <a:off x="6936645" y="5256921"/>
            <a:ext cx="1883827" cy="908383"/>
          </a:xfrm>
          <a:prstGeom prst="rect">
            <a:avLst/>
          </a:prstGeom>
        </p:spPr>
      </p:pic>
    </p:spTree>
    <p:extLst>
      <p:ext uri="{BB962C8B-B14F-4D97-AF65-F5344CB8AC3E}">
        <p14:creationId xmlns:p14="http://schemas.microsoft.com/office/powerpoint/2010/main" val="2733371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8E017B-0C13-48C0-A9A1-73F431D3C22D}"/>
              </a:ext>
            </a:extLst>
          </p:cNvPr>
          <p:cNvSpPr>
            <a:spLocks noGrp="1"/>
          </p:cNvSpPr>
          <p:nvPr>
            <p:ph type="title"/>
          </p:nvPr>
        </p:nvSpPr>
        <p:spPr>
          <a:xfrm>
            <a:off x="467544" y="692696"/>
            <a:ext cx="8136904" cy="432048"/>
          </a:xfrm>
        </p:spPr>
        <p:txBody>
          <a:bodyPr/>
          <a:lstStyle/>
          <a:p>
            <a:pPr algn="ctr"/>
            <a:r>
              <a:rPr lang="fr-FR" dirty="0"/>
              <a:t>SECTION DE FONCTIONNEMENT – RECETTES </a:t>
            </a:r>
            <a:br>
              <a:rPr lang="fr-FR" dirty="0"/>
            </a:br>
            <a:endParaRPr lang="fr-FR" dirty="0"/>
          </a:p>
        </p:txBody>
      </p:sp>
      <p:sp>
        <p:nvSpPr>
          <p:cNvPr id="3" name="Espace réservé du contenu 2">
            <a:extLst>
              <a:ext uri="{FF2B5EF4-FFF2-40B4-BE49-F238E27FC236}">
                <a16:creationId xmlns:a16="http://schemas.microsoft.com/office/drawing/2014/main" id="{66948163-3438-426A-B148-7EB8D3C049A2}"/>
              </a:ext>
            </a:extLst>
          </p:cNvPr>
          <p:cNvSpPr>
            <a:spLocks noGrp="1"/>
          </p:cNvSpPr>
          <p:nvPr>
            <p:ph idx="1"/>
          </p:nvPr>
        </p:nvSpPr>
        <p:spPr>
          <a:xfrm>
            <a:off x="616433" y="1292463"/>
            <a:ext cx="7992888" cy="4500500"/>
          </a:xfrm>
        </p:spPr>
        <p:txBody>
          <a:bodyPr>
            <a:normAutofit fontScale="77500" lnSpcReduction="20000"/>
          </a:bodyPr>
          <a:lstStyle/>
          <a:p>
            <a:r>
              <a:rPr lang="fr-FR" b="1" dirty="0"/>
              <a:t>RECAPITULATIF RECETTES</a:t>
            </a:r>
          </a:p>
          <a:p>
            <a:r>
              <a:rPr lang="fr-FR" b="1" dirty="0"/>
              <a:t>RECETTES REELLES </a:t>
            </a:r>
            <a:r>
              <a:rPr lang="fr-FR" dirty="0"/>
              <a:t>(déduction faite des mouvements de transfert entre sections, reprise de provisions et résultat reporté)</a:t>
            </a:r>
          </a:p>
          <a:p>
            <a:r>
              <a:rPr lang="fr-FR" dirty="0"/>
              <a:t>= </a:t>
            </a:r>
            <a:r>
              <a:rPr lang="fr-FR" b="1" dirty="0"/>
              <a:t>10 647 231,40 € </a:t>
            </a:r>
          </a:p>
          <a:p>
            <a:r>
              <a:rPr lang="fr-FR" dirty="0"/>
              <a:t>Dont impôts et taxes 67,89 %</a:t>
            </a:r>
          </a:p>
          <a:p>
            <a:r>
              <a:rPr lang="fr-FR" dirty="0"/>
              <a:t>Dont dotations/participations 19,68%</a:t>
            </a:r>
          </a:p>
          <a:p>
            <a:r>
              <a:rPr lang="fr-FR" dirty="0"/>
              <a:t>Dont produit des services 6,35%</a:t>
            </a:r>
          </a:p>
          <a:p>
            <a:r>
              <a:rPr lang="fr-FR" dirty="0"/>
              <a:t>Dont autres recettes 6,08%</a:t>
            </a:r>
          </a:p>
          <a:p>
            <a:r>
              <a:rPr lang="fr-FR" b="1" dirty="0"/>
              <a:t>OPERATIONS DE TRANSFERT = 89 544,50€ </a:t>
            </a:r>
          </a:p>
          <a:p>
            <a:r>
              <a:rPr lang="fr-FR" b="1" dirty="0"/>
              <a:t>REPRISES SUR PROVISIONS = 96 907,70€</a:t>
            </a:r>
          </a:p>
          <a:p>
            <a:r>
              <a:rPr lang="fr-FR" b="1" dirty="0"/>
              <a:t>EXCEDENT REPORTE N-1 = 2 466 180,71€ </a:t>
            </a:r>
          </a:p>
          <a:p>
            <a:pPr marL="0" indent="0">
              <a:buNone/>
            </a:pPr>
            <a:endParaRPr lang="fr-FR" b="1" dirty="0"/>
          </a:p>
          <a:p>
            <a:r>
              <a:rPr lang="fr-FR" b="1" u="sng" dirty="0"/>
              <a:t>TOTAL RECETTES DE FCT = 13 299 874,31€</a:t>
            </a:r>
          </a:p>
        </p:txBody>
      </p:sp>
      <p:sp>
        <p:nvSpPr>
          <p:cNvPr id="4" name="Espace réservé de la date 3">
            <a:extLst>
              <a:ext uri="{FF2B5EF4-FFF2-40B4-BE49-F238E27FC236}">
                <a16:creationId xmlns:a16="http://schemas.microsoft.com/office/drawing/2014/main" id="{30FDEB68-1CB0-42B9-9486-D9DB8B0B21DA}"/>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F7306248-40E6-4B69-93CA-4F641F9D11EE}"/>
              </a:ext>
            </a:extLst>
          </p:cNvPr>
          <p:cNvSpPr>
            <a:spLocks noGrp="1"/>
          </p:cNvSpPr>
          <p:nvPr>
            <p:ph type="sldNum" sz="quarter" idx="12"/>
          </p:nvPr>
        </p:nvSpPr>
        <p:spPr/>
        <p:txBody>
          <a:bodyPr/>
          <a:lstStyle/>
          <a:p>
            <a:fld id="{1A4AB998-FB24-4D55-85BD-932B30BB390E}" type="slidenum">
              <a:rPr lang="fr-FR" smtClean="0"/>
              <a:pPr/>
              <a:t>27</a:t>
            </a:fld>
            <a:endParaRPr lang="fr-FR" dirty="0"/>
          </a:p>
        </p:txBody>
      </p:sp>
      <p:pic>
        <p:nvPicPr>
          <p:cNvPr id="6" name="Image 5">
            <a:extLst>
              <a:ext uri="{FF2B5EF4-FFF2-40B4-BE49-F238E27FC236}">
                <a16:creationId xmlns:a16="http://schemas.microsoft.com/office/drawing/2014/main" id="{F5D757AC-C4B6-41B7-B2E2-A22B625C73C8}"/>
              </a:ext>
            </a:extLst>
          </p:cNvPr>
          <p:cNvPicPr>
            <a:picLocks noChangeAspect="1"/>
          </p:cNvPicPr>
          <p:nvPr/>
        </p:nvPicPr>
        <p:blipFill>
          <a:blip r:embed="rId3"/>
          <a:stretch>
            <a:fillRect/>
          </a:stretch>
        </p:blipFill>
        <p:spPr>
          <a:xfrm>
            <a:off x="7014461" y="5348614"/>
            <a:ext cx="1883827" cy="908383"/>
          </a:xfrm>
          <a:prstGeom prst="rect">
            <a:avLst/>
          </a:prstGeom>
        </p:spPr>
      </p:pic>
    </p:spTree>
    <p:extLst>
      <p:ext uri="{BB962C8B-B14F-4D97-AF65-F5344CB8AC3E}">
        <p14:creationId xmlns:p14="http://schemas.microsoft.com/office/powerpoint/2010/main" val="3195586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BD8481-3A35-8061-45BC-8D8ECA5D1FA4}"/>
              </a:ext>
            </a:extLst>
          </p:cNvPr>
          <p:cNvSpPr>
            <a:spLocks noGrp="1"/>
          </p:cNvSpPr>
          <p:nvPr>
            <p:ph type="title"/>
          </p:nvPr>
        </p:nvSpPr>
        <p:spPr>
          <a:xfrm>
            <a:off x="431602" y="549027"/>
            <a:ext cx="8064896" cy="432048"/>
          </a:xfrm>
        </p:spPr>
        <p:txBody>
          <a:bodyPr/>
          <a:lstStyle/>
          <a:p>
            <a:r>
              <a:rPr lang="fr-FR" dirty="0"/>
              <a:t>SECTION DE FONCTIONNEMENT - RECETTES</a:t>
            </a:r>
          </a:p>
        </p:txBody>
      </p:sp>
      <p:sp>
        <p:nvSpPr>
          <p:cNvPr id="4" name="Espace réservé de la date 3">
            <a:extLst>
              <a:ext uri="{FF2B5EF4-FFF2-40B4-BE49-F238E27FC236}">
                <a16:creationId xmlns:a16="http://schemas.microsoft.com/office/drawing/2014/main" id="{8000195F-B672-D321-777B-7F327CFBBF9B}"/>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5DF82C0D-DAA1-F1D9-FB47-07E3906EC9F4}"/>
              </a:ext>
            </a:extLst>
          </p:cNvPr>
          <p:cNvSpPr>
            <a:spLocks noGrp="1"/>
          </p:cNvSpPr>
          <p:nvPr>
            <p:ph type="sldNum" sz="quarter" idx="12"/>
          </p:nvPr>
        </p:nvSpPr>
        <p:spPr/>
        <p:txBody>
          <a:bodyPr/>
          <a:lstStyle/>
          <a:p>
            <a:fld id="{1A4AB998-FB24-4D55-85BD-932B30BB390E}" type="slidenum">
              <a:rPr lang="fr-FR" smtClean="0"/>
              <a:pPr/>
              <a:t>28</a:t>
            </a:fld>
            <a:endParaRPr lang="fr-FR" dirty="0"/>
          </a:p>
        </p:txBody>
      </p:sp>
      <p:graphicFrame>
        <p:nvGraphicFramePr>
          <p:cNvPr id="6" name="Espace réservé du contenu 5">
            <a:extLst>
              <a:ext uri="{FF2B5EF4-FFF2-40B4-BE49-F238E27FC236}">
                <a16:creationId xmlns:a16="http://schemas.microsoft.com/office/drawing/2014/main" id="{62AE64B4-91AF-4C37-8D55-96A4138F837F}"/>
              </a:ext>
            </a:extLst>
          </p:cNvPr>
          <p:cNvGraphicFramePr>
            <a:graphicFrameLocks noGrp="1"/>
          </p:cNvGraphicFramePr>
          <p:nvPr>
            <p:ph idx="1"/>
            <p:extLst>
              <p:ext uri="{D42A27DB-BD31-4B8C-83A1-F6EECF244321}">
                <p14:modId xmlns:p14="http://schemas.microsoft.com/office/powerpoint/2010/main" val="2948676165"/>
              </p:ext>
            </p:extLst>
          </p:nvPr>
        </p:nvGraphicFramePr>
        <p:xfrm>
          <a:off x="539552" y="1268760"/>
          <a:ext cx="7416998"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7376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B4B689-5DF6-C314-08B1-91E5BF6983AD}"/>
              </a:ext>
            </a:extLst>
          </p:cNvPr>
          <p:cNvSpPr>
            <a:spLocks noGrp="1"/>
          </p:cNvSpPr>
          <p:nvPr>
            <p:ph type="title"/>
          </p:nvPr>
        </p:nvSpPr>
        <p:spPr/>
        <p:txBody>
          <a:bodyPr/>
          <a:lstStyle/>
          <a:p>
            <a:r>
              <a:rPr lang="fr-FR" dirty="0"/>
              <a:t>RESULTAT SECTION DE FONCTIONNEMENT</a:t>
            </a:r>
          </a:p>
        </p:txBody>
      </p:sp>
      <p:sp>
        <p:nvSpPr>
          <p:cNvPr id="3" name="Espace réservé du contenu 2">
            <a:extLst>
              <a:ext uri="{FF2B5EF4-FFF2-40B4-BE49-F238E27FC236}">
                <a16:creationId xmlns:a16="http://schemas.microsoft.com/office/drawing/2014/main" id="{566A9A80-CBD1-106C-BD6B-E91950D2871B}"/>
              </a:ext>
            </a:extLst>
          </p:cNvPr>
          <p:cNvSpPr>
            <a:spLocks noGrp="1"/>
          </p:cNvSpPr>
          <p:nvPr>
            <p:ph idx="1"/>
          </p:nvPr>
        </p:nvSpPr>
        <p:spPr>
          <a:xfrm>
            <a:off x="971600" y="2096852"/>
            <a:ext cx="6984776" cy="2664295"/>
          </a:xfrm>
        </p:spPr>
        <p:txBody>
          <a:bodyPr/>
          <a:lstStyle/>
          <a:p>
            <a:pPr algn="just"/>
            <a:r>
              <a:rPr lang="fr-FR" dirty="0"/>
              <a:t>Compte-tenu des chiffres évoqués en dépenses et recettes, l’excédent de clôture 2024 s’élève à : </a:t>
            </a:r>
            <a:r>
              <a:rPr lang="fr-FR" b="1" dirty="0"/>
              <a:t>3 354 496,98 €</a:t>
            </a:r>
          </a:p>
          <a:p>
            <a:endParaRPr lang="fr-FR" dirty="0"/>
          </a:p>
        </p:txBody>
      </p:sp>
      <p:sp>
        <p:nvSpPr>
          <p:cNvPr id="4" name="Espace réservé de la date 3">
            <a:extLst>
              <a:ext uri="{FF2B5EF4-FFF2-40B4-BE49-F238E27FC236}">
                <a16:creationId xmlns:a16="http://schemas.microsoft.com/office/drawing/2014/main" id="{F719CFA3-C0E8-FAE4-90A2-3E515FE61D82}"/>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92667CD9-0404-3495-4214-761B71A60617}"/>
              </a:ext>
            </a:extLst>
          </p:cNvPr>
          <p:cNvSpPr>
            <a:spLocks noGrp="1"/>
          </p:cNvSpPr>
          <p:nvPr>
            <p:ph type="sldNum" sz="quarter" idx="12"/>
          </p:nvPr>
        </p:nvSpPr>
        <p:spPr/>
        <p:txBody>
          <a:bodyPr/>
          <a:lstStyle/>
          <a:p>
            <a:fld id="{1A4AB998-FB24-4D55-85BD-932B30BB390E}" type="slidenum">
              <a:rPr lang="fr-FR" smtClean="0"/>
              <a:pPr/>
              <a:t>29</a:t>
            </a:fld>
            <a:endParaRPr lang="fr-FR" dirty="0"/>
          </a:p>
        </p:txBody>
      </p:sp>
      <p:pic>
        <p:nvPicPr>
          <p:cNvPr id="6" name="Image 5">
            <a:extLst>
              <a:ext uri="{FF2B5EF4-FFF2-40B4-BE49-F238E27FC236}">
                <a16:creationId xmlns:a16="http://schemas.microsoft.com/office/drawing/2014/main" id="{688CA6FD-9C8C-2974-7069-6945BD15BCCC}"/>
              </a:ext>
            </a:extLst>
          </p:cNvPr>
          <p:cNvPicPr>
            <a:picLocks noChangeAspect="1"/>
          </p:cNvPicPr>
          <p:nvPr/>
        </p:nvPicPr>
        <p:blipFill>
          <a:blip r:embed="rId2"/>
          <a:stretch>
            <a:fillRect/>
          </a:stretch>
        </p:blipFill>
        <p:spPr>
          <a:xfrm>
            <a:off x="6588224" y="5279063"/>
            <a:ext cx="1883827" cy="908383"/>
          </a:xfrm>
          <a:prstGeom prst="rect">
            <a:avLst/>
          </a:prstGeom>
        </p:spPr>
      </p:pic>
    </p:spTree>
    <p:extLst>
      <p:ext uri="{BB962C8B-B14F-4D97-AF65-F5344CB8AC3E}">
        <p14:creationId xmlns:p14="http://schemas.microsoft.com/office/powerpoint/2010/main" val="1944923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ED9704-53B0-489E-8CDB-3899C51D452F}"/>
              </a:ext>
            </a:extLst>
          </p:cNvPr>
          <p:cNvSpPr>
            <a:spLocks noGrp="1"/>
          </p:cNvSpPr>
          <p:nvPr>
            <p:ph type="title"/>
          </p:nvPr>
        </p:nvSpPr>
        <p:spPr/>
        <p:txBody>
          <a:bodyPr/>
          <a:lstStyle/>
          <a:p>
            <a:r>
              <a:rPr lang="fr-FR" dirty="0"/>
              <a:t>INTRODUCTION</a:t>
            </a:r>
          </a:p>
        </p:txBody>
      </p:sp>
      <p:sp>
        <p:nvSpPr>
          <p:cNvPr id="3" name="Espace réservé du contenu 2">
            <a:extLst>
              <a:ext uri="{FF2B5EF4-FFF2-40B4-BE49-F238E27FC236}">
                <a16:creationId xmlns:a16="http://schemas.microsoft.com/office/drawing/2014/main" id="{17600AC6-2E75-4654-A423-883ECE6F4847}"/>
              </a:ext>
            </a:extLst>
          </p:cNvPr>
          <p:cNvSpPr>
            <a:spLocks noGrp="1"/>
          </p:cNvSpPr>
          <p:nvPr>
            <p:ph idx="1"/>
          </p:nvPr>
        </p:nvSpPr>
        <p:spPr>
          <a:xfrm>
            <a:off x="971600" y="1304764"/>
            <a:ext cx="6984776" cy="4248472"/>
          </a:xfrm>
        </p:spPr>
        <p:txBody>
          <a:bodyPr>
            <a:normAutofit lnSpcReduction="10000"/>
          </a:bodyPr>
          <a:lstStyle/>
          <a:p>
            <a:pPr algn="just"/>
            <a:r>
              <a:rPr lang="fr-FR" dirty="0"/>
              <a:t>Un exercice marqué par une dynamique de dépenses plus forte que l’augmentation des recettes, sous l’influence de la hausse des charges générales au chapitre 011 (prestations de services, énergie et surtout assurances) et des charges de personnel au chapitre 012.</a:t>
            </a:r>
          </a:p>
          <a:p>
            <a:pPr algn="just"/>
            <a:r>
              <a:rPr lang="fr-FR" dirty="0"/>
              <a:t>D’où un tassement de l’épargne brute correspondant à la tendance nationale mais un endettement diminuant légèrement</a:t>
            </a:r>
          </a:p>
        </p:txBody>
      </p:sp>
      <p:sp>
        <p:nvSpPr>
          <p:cNvPr id="4" name="Espace réservé de la date 3">
            <a:extLst>
              <a:ext uri="{FF2B5EF4-FFF2-40B4-BE49-F238E27FC236}">
                <a16:creationId xmlns:a16="http://schemas.microsoft.com/office/drawing/2014/main" id="{C40E1FB5-89A2-49FA-9E43-D716355C84E1}"/>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20214555-8310-4F39-BB4B-3D06585D2889}"/>
              </a:ext>
            </a:extLst>
          </p:cNvPr>
          <p:cNvSpPr>
            <a:spLocks noGrp="1"/>
          </p:cNvSpPr>
          <p:nvPr>
            <p:ph type="sldNum" sz="quarter" idx="12"/>
          </p:nvPr>
        </p:nvSpPr>
        <p:spPr/>
        <p:txBody>
          <a:bodyPr/>
          <a:lstStyle/>
          <a:p>
            <a:fld id="{1A4AB998-FB24-4D55-85BD-932B30BB390E}" type="slidenum">
              <a:rPr lang="fr-FR" smtClean="0"/>
              <a:pPr/>
              <a:t>3</a:t>
            </a:fld>
            <a:endParaRPr lang="fr-FR" dirty="0"/>
          </a:p>
        </p:txBody>
      </p:sp>
      <p:pic>
        <p:nvPicPr>
          <p:cNvPr id="6" name="Image 5">
            <a:extLst>
              <a:ext uri="{FF2B5EF4-FFF2-40B4-BE49-F238E27FC236}">
                <a16:creationId xmlns:a16="http://schemas.microsoft.com/office/drawing/2014/main" id="{DEC14964-7690-4A10-7012-B5B23D979D78}"/>
              </a:ext>
            </a:extLst>
          </p:cNvPr>
          <p:cNvPicPr>
            <a:picLocks noChangeAspect="1"/>
          </p:cNvPicPr>
          <p:nvPr/>
        </p:nvPicPr>
        <p:blipFill>
          <a:blip r:embed="rId2"/>
          <a:stretch>
            <a:fillRect/>
          </a:stretch>
        </p:blipFill>
        <p:spPr>
          <a:xfrm>
            <a:off x="6686872" y="5472947"/>
            <a:ext cx="1883827" cy="908383"/>
          </a:xfrm>
          <a:prstGeom prst="rect">
            <a:avLst/>
          </a:prstGeom>
        </p:spPr>
      </p:pic>
    </p:spTree>
    <p:extLst>
      <p:ext uri="{BB962C8B-B14F-4D97-AF65-F5344CB8AC3E}">
        <p14:creationId xmlns:p14="http://schemas.microsoft.com/office/powerpoint/2010/main" val="2460310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3F12DF-1EDB-E366-714E-8DEACF45FC0E}"/>
              </a:ext>
            </a:extLst>
          </p:cNvPr>
          <p:cNvSpPr>
            <a:spLocks noGrp="1"/>
          </p:cNvSpPr>
          <p:nvPr>
            <p:ph type="title"/>
          </p:nvPr>
        </p:nvSpPr>
        <p:spPr>
          <a:xfrm>
            <a:off x="827584" y="548679"/>
            <a:ext cx="7488832" cy="432048"/>
          </a:xfrm>
        </p:spPr>
        <p:txBody>
          <a:bodyPr/>
          <a:lstStyle/>
          <a:p>
            <a:r>
              <a:rPr lang="fr-FR" dirty="0"/>
              <a:t>SECTION D’INVESTISSEMENT - DEPENSES</a:t>
            </a:r>
          </a:p>
        </p:txBody>
      </p:sp>
      <p:sp>
        <p:nvSpPr>
          <p:cNvPr id="3" name="Espace réservé du contenu 2">
            <a:extLst>
              <a:ext uri="{FF2B5EF4-FFF2-40B4-BE49-F238E27FC236}">
                <a16:creationId xmlns:a16="http://schemas.microsoft.com/office/drawing/2014/main" id="{18BFC2C1-9320-09D7-4965-48DA6777A8F1}"/>
              </a:ext>
            </a:extLst>
          </p:cNvPr>
          <p:cNvSpPr>
            <a:spLocks noGrp="1"/>
          </p:cNvSpPr>
          <p:nvPr>
            <p:ph idx="1"/>
          </p:nvPr>
        </p:nvSpPr>
        <p:spPr/>
        <p:txBody>
          <a:bodyPr/>
          <a:lstStyle/>
          <a:p>
            <a:pPr algn="just"/>
            <a:r>
              <a:rPr lang="fr-FR" dirty="0"/>
              <a:t>En 2024, il a été décidé de mettre en place les Autorisations de Programme/Crédits de Paiement (AP/CP) pour les dépenses d’investissement du budget principal.</a:t>
            </a:r>
          </a:p>
          <a:p>
            <a:pPr algn="just"/>
            <a:r>
              <a:rPr lang="fr-FR" dirty="0"/>
              <a:t>Ce process permet d’avoir une visibilité pluriannuelle des investissements par grandes thématiques. Les AP/CP portent sur la période 2024/2026</a:t>
            </a:r>
          </a:p>
        </p:txBody>
      </p:sp>
      <p:sp>
        <p:nvSpPr>
          <p:cNvPr id="4" name="Espace réservé de la date 3">
            <a:extLst>
              <a:ext uri="{FF2B5EF4-FFF2-40B4-BE49-F238E27FC236}">
                <a16:creationId xmlns:a16="http://schemas.microsoft.com/office/drawing/2014/main" id="{16ABDFD0-72EF-8681-1F37-B5C1F251EC6C}"/>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6CD2AEA4-BCE6-366A-8C79-2898C9EB49D6}"/>
              </a:ext>
            </a:extLst>
          </p:cNvPr>
          <p:cNvSpPr>
            <a:spLocks noGrp="1"/>
          </p:cNvSpPr>
          <p:nvPr>
            <p:ph type="sldNum" sz="quarter" idx="12"/>
          </p:nvPr>
        </p:nvSpPr>
        <p:spPr/>
        <p:txBody>
          <a:bodyPr/>
          <a:lstStyle/>
          <a:p>
            <a:fld id="{1A4AB998-FB24-4D55-85BD-932B30BB390E}" type="slidenum">
              <a:rPr lang="fr-FR" smtClean="0"/>
              <a:pPr/>
              <a:t>30</a:t>
            </a:fld>
            <a:endParaRPr lang="fr-FR" dirty="0"/>
          </a:p>
        </p:txBody>
      </p:sp>
      <p:pic>
        <p:nvPicPr>
          <p:cNvPr id="6" name="Image 5">
            <a:extLst>
              <a:ext uri="{FF2B5EF4-FFF2-40B4-BE49-F238E27FC236}">
                <a16:creationId xmlns:a16="http://schemas.microsoft.com/office/drawing/2014/main" id="{44F58C35-1048-D8B1-DF5C-05A9CC86616F}"/>
              </a:ext>
            </a:extLst>
          </p:cNvPr>
          <p:cNvPicPr>
            <a:picLocks noChangeAspect="1"/>
          </p:cNvPicPr>
          <p:nvPr/>
        </p:nvPicPr>
        <p:blipFill>
          <a:blip r:embed="rId2"/>
          <a:stretch>
            <a:fillRect/>
          </a:stretch>
        </p:blipFill>
        <p:spPr>
          <a:xfrm>
            <a:off x="6516216" y="5328929"/>
            <a:ext cx="1883827" cy="908383"/>
          </a:xfrm>
          <a:prstGeom prst="rect">
            <a:avLst/>
          </a:prstGeom>
        </p:spPr>
      </p:pic>
    </p:spTree>
    <p:extLst>
      <p:ext uri="{BB962C8B-B14F-4D97-AF65-F5344CB8AC3E}">
        <p14:creationId xmlns:p14="http://schemas.microsoft.com/office/powerpoint/2010/main" val="4034871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5C1BA3-9A38-1551-98F6-AA1BC34B8FDF}"/>
              </a:ext>
            </a:extLst>
          </p:cNvPr>
          <p:cNvSpPr>
            <a:spLocks noGrp="1"/>
          </p:cNvSpPr>
          <p:nvPr>
            <p:ph type="title"/>
          </p:nvPr>
        </p:nvSpPr>
        <p:spPr/>
        <p:txBody>
          <a:bodyPr/>
          <a:lstStyle/>
          <a:p>
            <a:r>
              <a:rPr lang="fr-FR" dirty="0"/>
              <a:t>SECTION D’INVESTISSEMENT - DEPENSES</a:t>
            </a:r>
          </a:p>
        </p:txBody>
      </p:sp>
      <p:sp>
        <p:nvSpPr>
          <p:cNvPr id="3" name="Espace réservé du contenu 2">
            <a:extLst>
              <a:ext uri="{FF2B5EF4-FFF2-40B4-BE49-F238E27FC236}">
                <a16:creationId xmlns:a16="http://schemas.microsoft.com/office/drawing/2014/main" id="{236AF2AE-8A6C-8A0F-61E5-62BB68FA031F}"/>
              </a:ext>
            </a:extLst>
          </p:cNvPr>
          <p:cNvSpPr>
            <a:spLocks noGrp="1"/>
          </p:cNvSpPr>
          <p:nvPr>
            <p:ph idx="1"/>
          </p:nvPr>
        </p:nvSpPr>
        <p:spPr/>
        <p:txBody>
          <a:bodyPr/>
          <a:lstStyle/>
          <a:p>
            <a:pPr algn="just"/>
            <a:r>
              <a:rPr lang="fr-FR" dirty="0"/>
              <a:t>Le second avantage des AP/CP est de disposer de crédits disponibles en début d’année pour engager des dépenses urgentes, sans avoir à attendre le vote du budget.</a:t>
            </a:r>
          </a:p>
          <a:p>
            <a:pPr algn="just"/>
            <a:r>
              <a:rPr lang="fr-FR" dirty="0"/>
              <a:t>Les AP/CP sont mises à jour régulièrement à l’occasion de l’adoption d’un document budgétaire (Budget Primitif, Décision Modificative, ..)</a:t>
            </a:r>
          </a:p>
        </p:txBody>
      </p:sp>
      <p:sp>
        <p:nvSpPr>
          <p:cNvPr id="4" name="Espace réservé de la date 3">
            <a:extLst>
              <a:ext uri="{FF2B5EF4-FFF2-40B4-BE49-F238E27FC236}">
                <a16:creationId xmlns:a16="http://schemas.microsoft.com/office/drawing/2014/main" id="{8719CB42-4B0D-80C9-575B-7493850BB146}"/>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1F259D22-52B6-61BF-3CA9-54FBD7B0DC77}"/>
              </a:ext>
            </a:extLst>
          </p:cNvPr>
          <p:cNvSpPr>
            <a:spLocks noGrp="1"/>
          </p:cNvSpPr>
          <p:nvPr>
            <p:ph type="sldNum" sz="quarter" idx="12"/>
          </p:nvPr>
        </p:nvSpPr>
        <p:spPr/>
        <p:txBody>
          <a:bodyPr/>
          <a:lstStyle/>
          <a:p>
            <a:fld id="{1A4AB998-FB24-4D55-85BD-932B30BB390E}" type="slidenum">
              <a:rPr lang="fr-FR" smtClean="0"/>
              <a:pPr/>
              <a:t>31</a:t>
            </a:fld>
            <a:endParaRPr lang="fr-FR" dirty="0"/>
          </a:p>
        </p:txBody>
      </p:sp>
      <p:pic>
        <p:nvPicPr>
          <p:cNvPr id="6" name="Image 5">
            <a:extLst>
              <a:ext uri="{FF2B5EF4-FFF2-40B4-BE49-F238E27FC236}">
                <a16:creationId xmlns:a16="http://schemas.microsoft.com/office/drawing/2014/main" id="{6E11254B-CC8A-F03F-5708-FC0DDECB608B}"/>
              </a:ext>
            </a:extLst>
          </p:cNvPr>
          <p:cNvPicPr>
            <a:picLocks noChangeAspect="1"/>
          </p:cNvPicPr>
          <p:nvPr/>
        </p:nvPicPr>
        <p:blipFill>
          <a:blip r:embed="rId2"/>
          <a:stretch>
            <a:fillRect/>
          </a:stretch>
        </p:blipFill>
        <p:spPr>
          <a:xfrm>
            <a:off x="6686872" y="5423081"/>
            <a:ext cx="1883827" cy="908383"/>
          </a:xfrm>
          <a:prstGeom prst="rect">
            <a:avLst/>
          </a:prstGeom>
        </p:spPr>
      </p:pic>
    </p:spTree>
    <p:extLst>
      <p:ext uri="{BB962C8B-B14F-4D97-AF65-F5344CB8AC3E}">
        <p14:creationId xmlns:p14="http://schemas.microsoft.com/office/powerpoint/2010/main" val="1122410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6145B9-8F83-4C84-9D3B-8D3EE3D99E69}"/>
              </a:ext>
            </a:extLst>
          </p:cNvPr>
          <p:cNvSpPr>
            <a:spLocks noGrp="1"/>
          </p:cNvSpPr>
          <p:nvPr>
            <p:ph type="title"/>
          </p:nvPr>
        </p:nvSpPr>
        <p:spPr/>
        <p:txBody>
          <a:bodyPr/>
          <a:lstStyle/>
          <a:p>
            <a:pPr algn="ctr"/>
            <a:r>
              <a:rPr lang="fr-FR" dirty="0"/>
              <a:t>SECTION D’INVESTISSEMENT – DEPENSES</a:t>
            </a:r>
            <a:br>
              <a:rPr lang="fr-FR" dirty="0"/>
            </a:br>
            <a:r>
              <a:rPr lang="fr-FR" dirty="0"/>
              <a:t> </a:t>
            </a:r>
          </a:p>
        </p:txBody>
      </p:sp>
      <p:sp>
        <p:nvSpPr>
          <p:cNvPr id="3" name="Espace réservé du contenu 2">
            <a:extLst>
              <a:ext uri="{FF2B5EF4-FFF2-40B4-BE49-F238E27FC236}">
                <a16:creationId xmlns:a16="http://schemas.microsoft.com/office/drawing/2014/main" id="{44165A16-C296-4F2B-B082-379519BF1864}"/>
              </a:ext>
            </a:extLst>
          </p:cNvPr>
          <p:cNvSpPr>
            <a:spLocks noGrp="1"/>
          </p:cNvSpPr>
          <p:nvPr>
            <p:ph idx="1"/>
          </p:nvPr>
        </p:nvSpPr>
        <p:spPr>
          <a:xfrm>
            <a:off x="683568" y="1628801"/>
            <a:ext cx="7776864" cy="4248472"/>
          </a:xfrm>
        </p:spPr>
        <p:txBody>
          <a:bodyPr>
            <a:normAutofit/>
          </a:bodyPr>
          <a:lstStyle/>
          <a:p>
            <a:pPr algn="just"/>
            <a:r>
              <a:rPr lang="fr-FR" b="1" dirty="0"/>
              <a:t>1 152 000 € </a:t>
            </a:r>
            <a:r>
              <a:rPr lang="fr-FR" dirty="0"/>
              <a:t>de dépenses d’équipement (travaux + acquisitions + études) en CP 2024 et </a:t>
            </a:r>
            <a:r>
              <a:rPr lang="fr-FR" b="1" dirty="0"/>
              <a:t>1 555 500 € </a:t>
            </a:r>
            <a:r>
              <a:rPr lang="fr-FR" dirty="0"/>
              <a:t>en y ajoutant les reports N-1</a:t>
            </a:r>
          </a:p>
          <a:p>
            <a:pPr algn="just"/>
            <a:r>
              <a:rPr lang="fr-FR" dirty="0"/>
              <a:t>Les montants les plus significatifs en réalisations concernent :</a:t>
            </a:r>
          </a:p>
          <a:p>
            <a:pPr algn="just"/>
            <a:r>
              <a:rPr lang="fr-FR" u="sng" dirty="0"/>
              <a:t>Achat de chalets animation </a:t>
            </a:r>
            <a:r>
              <a:rPr lang="fr-FR" dirty="0"/>
              <a:t>: 115 600€ </a:t>
            </a:r>
          </a:p>
          <a:p>
            <a:pPr algn="just"/>
            <a:r>
              <a:rPr lang="fr-FR" u="sng" dirty="0"/>
              <a:t>Achat foncier MPE et travaux </a:t>
            </a:r>
            <a:r>
              <a:rPr lang="fr-FR" dirty="0"/>
              <a:t>: 120 700€</a:t>
            </a:r>
          </a:p>
          <a:p>
            <a:pPr algn="just"/>
            <a:r>
              <a:rPr lang="fr-FR" u="sng" dirty="0"/>
              <a:t>Viabilisation zone de Peuron </a:t>
            </a:r>
            <a:r>
              <a:rPr lang="fr-FR" dirty="0"/>
              <a:t>: 109 900€</a:t>
            </a:r>
          </a:p>
          <a:p>
            <a:pPr marL="0" indent="0" algn="just">
              <a:buNone/>
            </a:pPr>
            <a:endParaRPr lang="fr-FR" dirty="0"/>
          </a:p>
        </p:txBody>
      </p:sp>
      <p:sp>
        <p:nvSpPr>
          <p:cNvPr id="4" name="Espace réservé de la date 3">
            <a:extLst>
              <a:ext uri="{FF2B5EF4-FFF2-40B4-BE49-F238E27FC236}">
                <a16:creationId xmlns:a16="http://schemas.microsoft.com/office/drawing/2014/main" id="{6704A636-F4C8-4231-8BED-B497C1CEB16D}"/>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42813E16-1171-46A3-9203-9F6648EC6F97}"/>
              </a:ext>
            </a:extLst>
          </p:cNvPr>
          <p:cNvSpPr>
            <a:spLocks noGrp="1"/>
          </p:cNvSpPr>
          <p:nvPr>
            <p:ph type="sldNum" sz="quarter" idx="12"/>
          </p:nvPr>
        </p:nvSpPr>
        <p:spPr/>
        <p:txBody>
          <a:bodyPr/>
          <a:lstStyle/>
          <a:p>
            <a:fld id="{1A4AB998-FB24-4D55-85BD-932B30BB390E}" type="slidenum">
              <a:rPr lang="fr-FR" smtClean="0"/>
              <a:pPr/>
              <a:t>32</a:t>
            </a:fld>
            <a:endParaRPr lang="fr-FR" dirty="0"/>
          </a:p>
        </p:txBody>
      </p:sp>
      <p:pic>
        <p:nvPicPr>
          <p:cNvPr id="6" name="Image 5">
            <a:extLst>
              <a:ext uri="{FF2B5EF4-FFF2-40B4-BE49-F238E27FC236}">
                <a16:creationId xmlns:a16="http://schemas.microsoft.com/office/drawing/2014/main" id="{F3447B42-2FBA-4D62-A4F8-76A7209C3567}"/>
              </a:ext>
            </a:extLst>
          </p:cNvPr>
          <p:cNvPicPr>
            <a:picLocks noChangeAspect="1"/>
          </p:cNvPicPr>
          <p:nvPr/>
        </p:nvPicPr>
        <p:blipFill>
          <a:blip r:embed="rId2"/>
          <a:stretch>
            <a:fillRect/>
          </a:stretch>
        </p:blipFill>
        <p:spPr>
          <a:xfrm>
            <a:off x="6936645" y="5348765"/>
            <a:ext cx="1883827" cy="908383"/>
          </a:xfrm>
          <a:prstGeom prst="rect">
            <a:avLst/>
          </a:prstGeom>
        </p:spPr>
      </p:pic>
    </p:spTree>
    <p:extLst>
      <p:ext uri="{BB962C8B-B14F-4D97-AF65-F5344CB8AC3E}">
        <p14:creationId xmlns:p14="http://schemas.microsoft.com/office/powerpoint/2010/main" val="1105698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290F9D-E4C8-07A9-C7E3-941FB8D76810}"/>
              </a:ext>
            </a:extLst>
          </p:cNvPr>
          <p:cNvSpPr>
            <a:spLocks noGrp="1"/>
          </p:cNvSpPr>
          <p:nvPr>
            <p:ph type="title"/>
          </p:nvPr>
        </p:nvSpPr>
        <p:spPr/>
        <p:txBody>
          <a:bodyPr/>
          <a:lstStyle/>
          <a:p>
            <a:r>
              <a:rPr lang="fr-FR" dirty="0"/>
              <a:t>SECTION D’INVESTISSEMENT - DEPENSES</a:t>
            </a:r>
          </a:p>
        </p:txBody>
      </p:sp>
      <p:sp>
        <p:nvSpPr>
          <p:cNvPr id="3" name="Espace réservé du contenu 2">
            <a:extLst>
              <a:ext uri="{FF2B5EF4-FFF2-40B4-BE49-F238E27FC236}">
                <a16:creationId xmlns:a16="http://schemas.microsoft.com/office/drawing/2014/main" id="{54F87AB8-6A5E-84EA-4391-AA2A311A7342}"/>
              </a:ext>
            </a:extLst>
          </p:cNvPr>
          <p:cNvSpPr>
            <a:spLocks noGrp="1"/>
          </p:cNvSpPr>
          <p:nvPr>
            <p:ph idx="1"/>
          </p:nvPr>
        </p:nvSpPr>
        <p:spPr>
          <a:xfrm>
            <a:off x="971600" y="1844824"/>
            <a:ext cx="6984776" cy="2952327"/>
          </a:xfrm>
        </p:spPr>
        <p:txBody>
          <a:bodyPr/>
          <a:lstStyle/>
          <a:p>
            <a:r>
              <a:rPr lang="fr-FR" u="sng" dirty="0"/>
              <a:t>Acquisition de matériels </a:t>
            </a:r>
            <a:r>
              <a:rPr lang="fr-FR" dirty="0"/>
              <a:t>: </a:t>
            </a:r>
            <a:r>
              <a:rPr lang="fr-FR" b="1" dirty="0"/>
              <a:t>272 900 €</a:t>
            </a:r>
          </a:p>
          <a:p>
            <a:r>
              <a:rPr lang="fr-FR" u="sng" dirty="0"/>
              <a:t>Signalétique cité médiévale </a:t>
            </a:r>
            <a:r>
              <a:rPr lang="fr-FR" dirty="0"/>
              <a:t>: </a:t>
            </a:r>
            <a:r>
              <a:rPr lang="fr-FR" b="1" dirty="0"/>
              <a:t>53 700 €</a:t>
            </a:r>
          </a:p>
          <a:p>
            <a:r>
              <a:rPr lang="fr-FR" u="sng" dirty="0"/>
              <a:t>Bâtiments communaux </a:t>
            </a:r>
            <a:r>
              <a:rPr lang="fr-FR" dirty="0"/>
              <a:t>: </a:t>
            </a:r>
            <a:r>
              <a:rPr lang="fr-FR" b="1" dirty="0"/>
              <a:t>79 900 €</a:t>
            </a:r>
          </a:p>
        </p:txBody>
      </p:sp>
      <p:sp>
        <p:nvSpPr>
          <p:cNvPr id="4" name="Espace réservé de la date 3">
            <a:extLst>
              <a:ext uri="{FF2B5EF4-FFF2-40B4-BE49-F238E27FC236}">
                <a16:creationId xmlns:a16="http://schemas.microsoft.com/office/drawing/2014/main" id="{243470CA-0A8D-F9C3-A033-55233B8FC89F}"/>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8AE783D9-1C4B-2BCF-A79E-D372896F8725}"/>
              </a:ext>
            </a:extLst>
          </p:cNvPr>
          <p:cNvSpPr>
            <a:spLocks noGrp="1"/>
          </p:cNvSpPr>
          <p:nvPr>
            <p:ph type="sldNum" sz="quarter" idx="12"/>
          </p:nvPr>
        </p:nvSpPr>
        <p:spPr/>
        <p:txBody>
          <a:bodyPr/>
          <a:lstStyle/>
          <a:p>
            <a:fld id="{1A4AB998-FB24-4D55-85BD-932B30BB390E}" type="slidenum">
              <a:rPr lang="fr-FR" smtClean="0"/>
              <a:pPr/>
              <a:t>33</a:t>
            </a:fld>
            <a:endParaRPr lang="fr-FR" dirty="0"/>
          </a:p>
        </p:txBody>
      </p:sp>
      <p:pic>
        <p:nvPicPr>
          <p:cNvPr id="6" name="Image 5">
            <a:extLst>
              <a:ext uri="{FF2B5EF4-FFF2-40B4-BE49-F238E27FC236}">
                <a16:creationId xmlns:a16="http://schemas.microsoft.com/office/drawing/2014/main" id="{E22D9CEE-E864-44C0-A7D8-F625CB01B14E}"/>
              </a:ext>
            </a:extLst>
          </p:cNvPr>
          <p:cNvPicPr>
            <a:picLocks noChangeAspect="1"/>
          </p:cNvPicPr>
          <p:nvPr/>
        </p:nvPicPr>
        <p:blipFill>
          <a:blip r:embed="rId2"/>
          <a:stretch>
            <a:fillRect/>
          </a:stretch>
        </p:blipFill>
        <p:spPr>
          <a:xfrm>
            <a:off x="6811758" y="5328929"/>
            <a:ext cx="1883827" cy="908383"/>
          </a:xfrm>
          <a:prstGeom prst="rect">
            <a:avLst/>
          </a:prstGeom>
        </p:spPr>
      </p:pic>
    </p:spTree>
    <p:extLst>
      <p:ext uri="{BB962C8B-B14F-4D97-AF65-F5344CB8AC3E}">
        <p14:creationId xmlns:p14="http://schemas.microsoft.com/office/powerpoint/2010/main" val="2613978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64CEE1-53F7-44E0-B2C9-0FDA4F402117}"/>
              </a:ext>
            </a:extLst>
          </p:cNvPr>
          <p:cNvSpPr>
            <a:spLocks noGrp="1"/>
          </p:cNvSpPr>
          <p:nvPr>
            <p:ph type="title"/>
          </p:nvPr>
        </p:nvSpPr>
        <p:spPr/>
        <p:txBody>
          <a:bodyPr/>
          <a:lstStyle/>
          <a:p>
            <a:pPr algn="ctr"/>
            <a:r>
              <a:rPr lang="fr-FR" dirty="0"/>
              <a:t>SECTION D’INVESTISSEMENT – DEPENSES</a:t>
            </a:r>
            <a:br>
              <a:rPr lang="fr-FR" dirty="0"/>
            </a:br>
            <a:r>
              <a:rPr lang="fr-FR" dirty="0"/>
              <a:t> </a:t>
            </a:r>
          </a:p>
        </p:txBody>
      </p:sp>
      <p:sp>
        <p:nvSpPr>
          <p:cNvPr id="3" name="Espace réservé du contenu 2">
            <a:extLst>
              <a:ext uri="{FF2B5EF4-FFF2-40B4-BE49-F238E27FC236}">
                <a16:creationId xmlns:a16="http://schemas.microsoft.com/office/drawing/2014/main" id="{860158DA-5C88-4B48-B494-B6FE455277F6}"/>
              </a:ext>
            </a:extLst>
          </p:cNvPr>
          <p:cNvSpPr>
            <a:spLocks noGrp="1"/>
          </p:cNvSpPr>
          <p:nvPr>
            <p:ph idx="1"/>
          </p:nvPr>
        </p:nvSpPr>
        <p:spPr>
          <a:xfrm>
            <a:off x="611560" y="1628801"/>
            <a:ext cx="7848872" cy="4248472"/>
          </a:xfrm>
        </p:spPr>
        <p:txBody>
          <a:bodyPr>
            <a:normAutofit lnSpcReduction="10000"/>
          </a:bodyPr>
          <a:lstStyle/>
          <a:p>
            <a:pPr algn="just"/>
            <a:r>
              <a:rPr lang="fr-FR" dirty="0"/>
              <a:t>L’exécution budgétaire fait ressortir un taux faible de réalisation, du fait du retard pris pour des projets importants : rénovation du théâtre Charles-Trenet, transfert de la bibliothèque, vidéo protection, verrière du donjon. </a:t>
            </a:r>
          </a:p>
          <a:p>
            <a:pPr algn="just"/>
            <a:r>
              <a:rPr lang="fr-FR" dirty="0"/>
              <a:t>Concernant les deux 1er dossiers, les marchés de travaux ont été adoptés fin 2024, des honoraires de maîtrise d’œuvre et autres ont néanmoins été acquittés en 2024, pour une somme globale s’élevant à </a:t>
            </a:r>
            <a:r>
              <a:rPr lang="fr-FR" b="1" dirty="0"/>
              <a:t>92 900 €</a:t>
            </a:r>
          </a:p>
        </p:txBody>
      </p:sp>
      <p:sp>
        <p:nvSpPr>
          <p:cNvPr id="4" name="Espace réservé de la date 3">
            <a:extLst>
              <a:ext uri="{FF2B5EF4-FFF2-40B4-BE49-F238E27FC236}">
                <a16:creationId xmlns:a16="http://schemas.microsoft.com/office/drawing/2014/main" id="{03A99F96-07A8-4506-9F20-B352ECC40F5B}"/>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CE3ED020-DF0A-473E-9CF7-78DF8570E062}"/>
              </a:ext>
            </a:extLst>
          </p:cNvPr>
          <p:cNvSpPr>
            <a:spLocks noGrp="1"/>
          </p:cNvSpPr>
          <p:nvPr>
            <p:ph type="sldNum" sz="quarter" idx="12"/>
          </p:nvPr>
        </p:nvSpPr>
        <p:spPr/>
        <p:txBody>
          <a:bodyPr/>
          <a:lstStyle/>
          <a:p>
            <a:fld id="{1A4AB998-FB24-4D55-85BD-932B30BB390E}" type="slidenum">
              <a:rPr lang="fr-FR" smtClean="0"/>
              <a:pPr/>
              <a:t>34</a:t>
            </a:fld>
            <a:endParaRPr lang="fr-FR" dirty="0"/>
          </a:p>
        </p:txBody>
      </p:sp>
      <p:pic>
        <p:nvPicPr>
          <p:cNvPr id="6" name="Image 5">
            <a:extLst>
              <a:ext uri="{FF2B5EF4-FFF2-40B4-BE49-F238E27FC236}">
                <a16:creationId xmlns:a16="http://schemas.microsoft.com/office/drawing/2014/main" id="{DD19B9C4-72F6-46E0-A37C-C4413EA0F3D3}"/>
              </a:ext>
            </a:extLst>
          </p:cNvPr>
          <p:cNvPicPr>
            <a:picLocks noChangeAspect="1"/>
          </p:cNvPicPr>
          <p:nvPr/>
        </p:nvPicPr>
        <p:blipFill>
          <a:blip r:embed="rId2"/>
          <a:stretch>
            <a:fillRect/>
          </a:stretch>
        </p:blipFill>
        <p:spPr>
          <a:xfrm>
            <a:off x="6811758" y="5472947"/>
            <a:ext cx="1883827" cy="908383"/>
          </a:xfrm>
          <a:prstGeom prst="rect">
            <a:avLst/>
          </a:prstGeom>
        </p:spPr>
      </p:pic>
    </p:spTree>
    <p:extLst>
      <p:ext uri="{BB962C8B-B14F-4D97-AF65-F5344CB8AC3E}">
        <p14:creationId xmlns:p14="http://schemas.microsoft.com/office/powerpoint/2010/main" val="3774362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53A221-45A4-48E8-8E91-A6E8296BFF5B}"/>
              </a:ext>
            </a:extLst>
          </p:cNvPr>
          <p:cNvSpPr>
            <a:spLocks noGrp="1"/>
          </p:cNvSpPr>
          <p:nvPr>
            <p:ph type="title"/>
          </p:nvPr>
        </p:nvSpPr>
        <p:spPr/>
        <p:txBody>
          <a:bodyPr/>
          <a:lstStyle/>
          <a:p>
            <a:pPr algn="ctr"/>
            <a:r>
              <a:rPr lang="fr-FR" dirty="0"/>
              <a:t>SECTION D’INVESTISSEMENT – DEPENSES</a:t>
            </a:r>
            <a:br>
              <a:rPr lang="fr-FR" dirty="0"/>
            </a:br>
            <a:r>
              <a:rPr lang="fr-FR" dirty="0"/>
              <a:t> </a:t>
            </a:r>
          </a:p>
        </p:txBody>
      </p:sp>
      <p:sp>
        <p:nvSpPr>
          <p:cNvPr id="3" name="Espace réservé du contenu 2">
            <a:extLst>
              <a:ext uri="{FF2B5EF4-FFF2-40B4-BE49-F238E27FC236}">
                <a16:creationId xmlns:a16="http://schemas.microsoft.com/office/drawing/2014/main" id="{091A19BB-8142-48A9-BC6E-0782FA669EE6}"/>
              </a:ext>
            </a:extLst>
          </p:cNvPr>
          <p:cNvSpPr>
            <a:spLocks noGrp="1"/>
          </p:cNvSpPr>
          <p:nvPr>
            <p:ph idx="1"/>
          </p:nvPr>
        </p:nvSpPr>
        <p:spPr>
          <a:xfrm>
            <a:off x="971600" y="1340768"/>
            <a:ext cx="7344816" cy="4680520"/>
          </a:xfrm>
        </p:spPr>
        <p:txBody>
          <a:bodyPr>
            <a:normAutofit/>
          </a:bodyPr>
          <a:lstStyle/>
          <a:p>
            <a:r>
              <a:rPr lang="fr-FR" b="1" dirty="0"/>
              <a:t>RECAPITULATIF DEPENSES</a:t>
            </a:r>
          </a:p>
          <a:p>
            <a:r>
              <a:rPr lang="fr-FR" b="1" dirty="0"/>
              <a:t>DEPENSES REELLES </a:t>
            </a:r>
            <a:r>
              <a:rPr lang="fr-FR" dirty="0"/>
              <a:t>(déduction faite des mouvements de transfert et du déficit)</a:t>
            </a:r>
          </a:p>
          <a:p>
            <a:pPr marL="0" indent="0">
              <a:buNone/>
            </a:pPr>
            <a:r>
              <a:rPr lang="fr-FR" dirty="0"/>
              <a:t>    = </a:t>
            </a:r>
            <a:r>
              <a:rPr lang="fr-FR" b="1" dirty="0"/>
              <a:t>3 250 729,68€</a:t>
            </a:r>
          </a:p>
          <a:p>
            <a:r>
              <a:rPr lang="fr-FR" dirty="0"/>
              <a:t>Dont Travaux et acquisitions : 1 555 523,76€</a:t>
            </a:r>
          </a:p>
          <a:p>
            <a:r>
              <a:rPr lang="fr-FR" dirty="0"/>
              <a:t>Dont fonds de concours : 196 542 € (AC versée à GPCU 186 462 €)</a:t>
            </a:r>
          </a:p>
          <a:p>
            <a:r>
              <a:rPr lang="fr-FR" dirty="0"/>
              <a:t>Dont capital de la dette : 1 498 663,92 €</a:t>
            </a:r>
          </a:p>
          <a:p>
            <a:endParaRPr lang="fr-FR" dirty="0"/>
          </a:p>
        </p:txBody>
      </p:sp>
      <p:sp>
        <p:nvSpPr>
          <p:cNvPr id="4" name="Espace réservé de la date 3">
            <a:extLst>
              <a:ext uri="{FF2B5EF4-FFF2-40B4-BE49-F238E27FC236}">
                <a16:creationId xmlns:a16="http://schemas.microsoft.com/office/drawing/2014/main" id="{2561C971-58FB-41F4-83E9-EA7FA0BED98E}"/>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F75179DA-BA45-44EF-AFC6-03E0EA97E687}"/>
              </a:ext>
            </a:extLst>
          </p:cNvPr>
          <p:cNvSpPr>
            <a:spLocks noGrp="1"/>
          </p:cNvSpPr>
          <p:nvPr>
            <p:ph type="sldNum" sz="quarter" idx="12"/>
          </p:nvPr>
        </p:nvSpPr>
        <p:spPr/>
        <p:txBody>
          <a:bodyPr/>
          <a:lstStyle/>
          <a:p>
            <a:fld id="{1A4AB998-FB24-4D55-85BD-932B30BB390E}" type="slidenum">
              <a:rPr lang="fr-FR" smtClean="0"/>
              <a:pPr/>
              <a:t>35</a:t>
            </a:fld>
            <a:endParaRPr lang="fr-FR" dirty="0"/>
          </a:p>
        </p:txBody>
      </p:sp>
      <p:pic>
        <p:nvPicPr>
          <p:cNvPr id="6" name="Image 5">
            <a:extLst>
              <a:ext uri="{FF2B5EF4-FFF2-40B4-BE49-F238E27FC236}">
                <a16:creationId xmlns:a16="http://schemas.microsoft.com/office/drawing/2014/main" id="{70C1DB35-9617-42E9-84B8-71DD66DBC0EF}"/>
              </a:ext>
            </a:extLst>
          </p:cNvPr>
          <p:cNvPicPr>
            <a:picLocks noChangeAspect="1"/>
          </p:cNvPicPr>
          <p:nvPr/>
        </p:nvPicPr>
        <p:blipFill>
          <a:blip r:embed="rId2"/>
          <a:stretch>
            <a:fillRect/>
          </a:stretch>
        </p:blipFill>
        <p:spPr>
          <a:xfrm>
            <a:off x="6936645" y="5328929"/>
            <a:ext cx="1883827" cy="908383"/>
          </a:xfrm>
          <a:prstGeom prst="rect">
            <a:avLst/>
          </a:prstGeom>
        </p:spPr>
      </p:pic>
    </p:spTree>
    <p:extLst>
      <p:ext uri="{BB962C8B-B14F-4D97-AF65-F5344CB8AC3E}">
        <p14:creationId xmlns:p14="http://schemas.microsoft.com/office/powerpoint/2010/main" val="3052177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7BB4CD-E9B6-30C2-0D7C-2A95A1AF3493}"/>
              </a:ext>
            </a:extLst>
          </p:cNvPr>
          <p:cNvSpPr>
            <a:spLocks noGrp="1"/>
          </p:cNvSpPr>
          <p:nvPr>
            <p:ph type="title"/>
          </p:nvPr>
        </p:nvSpPr>
        <p:spPr/>
        <p:txBody>
          <a:bodyPr/>
          <a:lstStyle/>
          <a:p>
            <a:r>
              <a:rPr lang="fr-FR" dirty="0"/>
              <a:t>SECTION D’INVESTISSEMENT - DEPENSES</a:t>
            </a:r>
          </a:p>
        </p:txBody>
      </p:sp>
      <p:sp>
        <p:nvSpPr>
          <p:cNvPr id="3" name="Espace réservé du contenu 2">
            <a:extLst>
              <a:ext uri="{FF2B5EF4-FFF2-40B4-BE49-F238E27FC236}">
                <a16:creationId xmlns:a16="http://schemas.microsoft.com/office/drawing/2014/main" id="{15BB2E4A-35E5-930F-E1C1-4F61F1866389}"/>
              </a:ext>
            </a:extLst>
          </p:cNvPr>
          <p:cNvSpPr>
            <a:spLocks noGrp="1"/>
          </p:cNvSpPr>
          <p:nvPr>
            <p:ph idx="1"/>
          </p:nvPr>
        </p:nvSpPr>
        <p:spPr>
          <a:xfrm>
            <a:off x="1006488" y="1499446"/>
            <a:ext cx="7128792" cy="4248472"/>
          </a:xfrm>
        </p:spPr>
        <p:txBody>
          <a:bodyPr/>
          <a:lstStyle/>
          <a:p>
            <a:r>
              <a:rPr lang="fr-FR" dirty="0"/>
              <a:t>Le chiffre indiqué en capital de la dette est particulier pour 2024 puisque comptabilise les mouvements liés à une opération de remboursement temporaire de dette (RAT) prévue au BP pour </a:t>
            </a:r>
            <a:r>
              <a:rPr lang="fr-FR" b="1" dirty="0"/>
              <a:t>872 606,08 €</a:t>
            </a:r>
            <a:r>
              <a:rPr lang="fr-FR" dirty="0"/>
              <a:t>. A noter que cela a permis un gain de frais financiers enregistré sur deux emprunts d’environ 15 K€ répartis sur les deux exercices 2024 et 2025.</a:t>
            </a:r>
          </a:p>
        </p:txBody>
      </p:sp>
      <p:sp>
        <p:nvSpPr>
          <p:cNvPr id="4" name="Espace réservé de la date 3">
            <a:extLst>
              <a:ext uri="{FF2B5EF4-FFF2-40B4-BE49-F238E27FC236}">
                <a16:creationId xmlns:a16="http://schemas.microsoft.com/office/drawing/2014/main" id="{0A3722EF-563C-FF52-91EE-CB7C215496E1}"/>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EDE59A35-A11C-D4AE-45A8-F3D3987DF2FD}"/>
              </a:ext>
            </a:extLst>
          </p:cNvPr>
          <p:cNvSpPr>
            <a:spLocks noGrp="1"/>
          </p:cNvSpPr>
          <p:nvPr>
            <p:ph type="sldNum" sz="quarter" idx="12"/>
          </p:nvPr>
        </p:nvSpPr>
        <p:spPr/>
        <p:txBody>
          <a:bodyPr/>
          <a:lstStyle/>
          <a:p>
            <a:fld id="{1A4AB998-FB24-4D55-85BD-932B30BB390E}" type="slidenum">
              <a:rPr lang="fr-FR" smtClean="0"/>
              <a:pPr/>
              <a:t>36</a:t>
            </a:fld>
            <a:endParaRPr lang="fr-FR" dirty="0"/>
          </a:p>
        </p:txBody>
      </p:sp>
      <p:pic>
        <p:nvPicPr>
          <p:cNvPr id="6" name="Image 5">
            <a:extLst>
              <a:ext uri="{FF2B5EF4-FFF2-40B4-BE49-F238E27FC236}">
                <a16:creationId xmlns:a16="http://schemas.microsoft.com/office/drawing/2014/main" id="{4DB86348-9A25-0E2D-11FE-1DF9C07E79A6}"/>
              </a:ext>
            </a:extLst>
          </p:cNvPr>
          <p:cNvPicPr>
            <a:picLocks noChangeAspect="1"/>
          </p:cNvPicPr>
          <p:nvPr/>
        </p:nvPicPr>
        <p:blipFill>
          <a:blip r:embed="rId2"/>
          <a:stretch>
            <a:fillRect/>
          </a:stretch>
        </p:blipFill>
        <p:spPr>
          <a:xfrm>
            <a:off x="6686872" y="5347526"/>
            <a:ext cx="1883827" cy="908383"/>
          </a:xfrm>
          <a:prstGeom prst="rect">
            <a:avLst/>
          </a:prstGeom>
        </p:spPr>
      </p:pic>
    </p:spTree>
    <p:extLst>
      <p:ext uri="{BB962C8B-B14F-4D97-AF65-F5344CB8AC3E}">
        <p14:creationId xmlns:p14="http://schemas.microsoft.com/office/powerpoint/2010/main" val="585631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CB5378-3EEF-420F-8B3E-88067FFDE5D5}"/>
              </a:ext>
            </a:extLst>
          </p:cNvPr>
          <p:cNvSpPr>
            <a:spLocks noGrp="1"/>
          </p:cNvSpPr>
          <p:nvPr>
            <p:ph type="title"/>
          </p:nvPr>
        </p:nvSpPr>
        <p:spPr/>
        <p:txBody>
          <a:bodyPr/>
          <a:lstStyle/>
          <a:p>
            <a:pPr algn="ctr"/>
            <a:r>
              <a:rPr lang="fr-FR" dirty="0"/>
              <a:t>SECTION D’INVESTISSEMENT – DEPENSES</a:t>
            </a:r>
            <a:br>
              <a:rPr lang="fr-FR" dirty="0"/>
            </a:br>
            <a:endParaRPr lang="fr-FR" dirty="0"/>
          </a:p>
        </p:txBody>
      </p:sp>
      <p:sp>
        <p:nvSpPr>
          <p:cNvPr id="3" name="Espace réservé du contenu 2">
            <a:extLst>
              <a:ext uri="{FF2B5EF4-FFF2-40B4-BE49-F238E27FC236}">
                <a16:creationId xmlns:a16="http://schemas.microsoft.com/office/drawing/2014/main" id="{CA59628C-0FBC-4D67-9032-7ED286E0F818}"/>
              </a:ext>
            </a:extLst>
          </p:cNvPr>
          <p:cNvSpPr>
            <a:spLocks noGrp="1"/>
          </p:cNvSpPr>
          <p:nvPr>
            <p:ph idx="1"/>
          </p:nvPr>
        </p:nvSpPr>
        <p:spPr>
          <a:xfrm>
            <a:off x="539552" y="1412776"/>
            <a:ext cx="8064896" cy="4824536"/>
          </a:xfrm>
        </p:spPr>
        <p:txBody>
          <a:bodyPr/>
          <a:lstStyle/>
          <a:p>
            <a:r>
              <a:rPr lang="fr-FR" b="1" dirty="0"/>
              <a:t>DEPENSES DE TRANSFERT </a:t>
            </a:r>
            <a:r>
              <a:rPr lang="fr-FR" dirty="0"/>
              <a:t>= </a:t>
            </a:r>
            <a:r>
              <a:rPr lang="fr-FR" b="1" dirty="0"/>
              <a:t>89 554,50€</a:t>
            </a:r>
          </a:p>
          <a:p>
            <a:pPr marL="0" indent="0">
              <a:buNone/>
            </a:pPr>
            <a:endParaRPr lang="fr-FR" sz="1600" b="1" dirty="0"/>
          </a:p>
          <a:p>
            <a:pPr marL="0" indent="0">
              <a:buNone/>
            </a:pPr>
            <a:r>
              <a:rPr lang="fr-FR" b="1" dirty="0"/>
              <a:t>     OPERAT°ORDRE INTERNES SECT°</a:t>
            </a:r>
            <a:r>
              <a:rPr lang="fr-FR" dirty="0"/>
              <a:t> = </a:t>
            </a:r>
            <a:r>
              <a:rPr lang="fr-FR" b="1" dirty="0"/>
              <a:t>1 698  773,11€ </a:t>
            </a:r>
            <a:r>
              <a:rPr lang="fr-FR" dirty="0"/>
              <a:t>(liés également à l’opération de remboursement anticipé (RAT) évoquée plus haut)</a:t>
            </a:r>
          </a:p>
          <a:p>
            <a:pPr marL="0" indent="0">
              <a:buNone/>
            </a:pPr>
            <a:endParaRPr lang="fr-FR" sz="1400" dirty="0"/>
          </a:p>
          <a:p>
            <a:r>
              <a:rPr lang="fr-FR" b="1" dirty="0"/>
              <a:t>DEFICIT REPORTE </a:t>
            </a:r>
            <a:r>
              <a:rPr lang="fr-FR" dirty="0"/>
              <a:t>= </a:t>
            </a:r>
            <a:r>
              <a:rPr lang="fr-FR" b="1" dirty="0"/>
              <a:t>165 674,14€</a:t>
            </a:r>
          </a:p>
          <a:p>
            <a:pPr marL="0" indent="0">
              <a:buNone/>
            </a:pPr>
            <a:endParaRPr lang="fr-FR" sz="1600" dirty="0"/>
          </a:p>
          <a:p>
            <a:r>
              <a:rPr lang="fr-FR" b="1" u="sng" dirty="0"/>
              <a:t>TOTAL DEPENSES D’INVT = 5 204 731,43€</a:t>
            </a:r>
          </a:p>
        </p:txBody>
      </p:sp>
      <p:sp>
        <p:nvSpPr>
          <p:cNvPr id="4" name="Espace réservé de la date 3">
            <a:extLst>
              <a:ext uri="{FF2B5EF4-FFF2-40B4-BE49-F238E27FC236}">
                <a16:creationId xmlns:a16="http://schemas.microsoft.com/office/drawing/2014/main" id="{8AB05DD5-585C-4F27-A59F-FA14319D1CDC}"/>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25291DD2-333E-4784-B11F-C1EE184D9970}"/>
              </a:ext>
            </a:extLst>
          </p:cNvPr>
          <p:cNvSpPr>
            <a:spLocks noGrp="1"/>
          </p:cNvSpPr>
          <p:nvPr>
            <p:ph type="sldNum" sz="quarter" idx="12"/>
          </p:nvPr>
        </p:nvSpPr>
        <p:spPr/>
        <p:txBody>
          <a:bodyPr/>
          <a:lstStyle/>
          <a:p>
            <a:fld id="{1A4AB998-FB24-4D55-85BD-932B30BB390E}" type="slidenum">
              <a:rPr lang="fr-FR" smtClean="0"/>
              <a:pPr/>
              <a:t>37</a:t>
            </a:fld>
            <a:endParaRPr lang="fr-FR" dirty="0"/>
          </a:p>
        </p:txBody>
      </p:sp>
      <p:pic>
        <p:nvPicPr>
          <p:cNvPr id="6" name="Image 5">
            <a:extLst>
              <a:ext uri="{FF2B5EF4-FFF2-40B4-BE49-F238E27FC236}">
                <a16:creationId xmlns:a16="http://schemas.microsoft.com/office/drawing/2014/main" id="{6EF37A77-FEE9-4D6F-92A3-F375B64A3030}"/>
              </a:ext>
            </a:extLst>
          </p:cNvPr>
          <p:cNvPicPr>
            <a:picLocks noChangeAspect="1"/>
          </p:cNvPicPr>
          <p:nvPr/>
        </p:nvPicPr>
        <p:blipFill>
          <a:blip r:embed="rId2"/>
          <a:stretch>
            <a:fillRect/>
          </a:stretch>
        </p:blipFill>
        <p:spPr>
          <a:xfrm>
            <a:off x="6828633" y="5328929"/>
            <a:ext cx="1883827" cy="908383"/>
          </a:xfrm>
          <a:prstGeom prst="rect">
            <a:avLst/>
          </a:prstGeom>
        </p:spPr>
      </p:pic>
    </p:spTree>
    <p:extLst>
      <p:ext uri="{BB962C8B-B14F-4D97-AF65-F5344CB8AC3E}">
        <p14:creationId xmlns:p14="http://schemas.microsoft.com/office/powerpoint/2010/main" val="611986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B5BF9D-F358-CF2E-87F7-FF924B7E4AC4}"/>
              </a:ext>
            </a:extLst>
          </p:cNvPr>
          <p:cNvSpPr>
            <a:spLocks noGrp="1"/>
          </p:cNvSpPr>
          <p:nvPr>
            <p:ph type="title"/>
          </p:nvPr>
        </p:nvSpPr>
        <p:spPr>
          <a:xfrm>
            <a:off x="539552" y="543595"/>
            <a:ext cx="7488832" cy="432048"/>
          </a:xfrm>
        </p:spPr>
        <p:txBody>
          <a:bodyPr/>
          <a:lstStyle/>
          <a:p>
            <a:r>
              <a:rPr lang="fr-FR" dirty="0"/>
              <a:t>SECTION D’INVESTISSEMENT - DEPENSES</a:t>
            </a:r>
          </a:p>
        </p:txBody>
      </p:sp>
      <p:sp>
        <p:nvSpPr>
          <p:cNvPr id="4" name="Espace réservé de la date 3">
            <a:extLst>
              <a:ext uri="{FF2B5EF4-FFF2-40B4-BE49-F238E27FC236}">
                <a16:creationId xmlns:a16="http://schemas.microsoft.com/office/drawing/2014/main" id="{0185C98F-EC90-F4AD-4AF5-F09C4C593A75}"/>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E5E949A3-CB55-53D8-72EB-9137966223FE}"/>
              </a:ext>
            </a:extLst>
          </p:cNvPr>
          <p:cNvSpPr>
            <a:spLocks noGrp="1"/>
          </p:cNvSpPr>
          <p:nvPr>
            <p:ph type="sldNum" sz="quarter" idx="12"/>
          </p:nvPr>
        </p:nvSpPr>
        <p:spPr/>
        <p:txBody>
          <a:bodyPr/>
          <a:lstStyle/>
          <a:p>
            <a:fld id="{1A4AB998-FB24-4D55-85BD-932B30BB390E}" type="slidenum">
              <a:rPr lang="fr-FR" smtClean="0"/>
              <a:pPr/>
              <a:t>38</a:t>
            </a:fld>
            <a:endParaRPr lang="fr-FR" dirty="0"/>
          </a:p>
        </p:txBody>
      </p:sp>
      <p:graphicFrame>
        <p:nvGraphicFramePr>
          <p:cNvPr id="6" name="Espace réservé du contenu 5">
            <a:extLst>
              <a:ext uri="{FF2B5EF4-FFF2-40B4-BE49-F238E27FC236}">
                <a16:creationId xmlns:a16="http://schemas.microsoft.com/office/drawing/2014/main" id="{FB427C77-680C-4756-A74F-AB8EDE46C1D4}"/>
              </a:ext>
            </a:extLst>
          </p:cNvPr>
          <p:cNvGraphicFramePr>
            <a:graphicFrameLocks noGrp="1"/>
          </p:cNvGraphicFramePr>
          <p:nvPr>
            <p:ph idx="1"/>
            <p:extLst>
              <p:ext uri="{D42A27DB-BD31-4B8C-83A1-F6EECF244321}">
                <p14:modId xmlns:p14="http://schemas.microsoft.com/office/powerpoint/2010/main" val="3492021174"/>
              </p:ext>
            </p:extLst>
          </p:nvPr>
        </p:nvGraphicFramePr>
        <p:xfrm>
          <a:off x="683568" y="1196752"/>
          <a:ext cx="7704856"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831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E80B29-8A60-49BE-9EAB-43967632CD43}"/>
              </a:ext>
            </a:extLst>
          </p:cNvPr>
          <p:cNvSpPr>
            <a:spLocks noGrp="1"/>
          </p:cNvSpPr>
          <p:nvPr>
            <p:ph type="title"/>
          </p:nvPr>
        </p:nvSpPr>
        <p:spPr/>
        <p:txBody>
          <a:bodyPr/>
          <a:lstStyle/>
          <a:p>
            <a:pPr algn="ctr"/>
            <a:r>
              <a:rPr lang="fr-FR" dirty="0"/>
              <a:t>SECTION D’INVESTISSEMENT – RECETTES</a:t>
            </a:r>
            <a:br>
              <a:rPr lang="fr-FR" dirty="0"/>
            </a:br>
            <a:r>
              <a:rPr lang="fr-FR" dirty="0"/>
              <a:t> </a:t>
            </a:r>
          </a:p>
        </p:txBody>
      </p:sp>
      <p:sp>
        <p:nvSpPr>
          <p:cNvPr id="3" name="Espace réservé du contenu 2">
            <a:extLst>
              <a:ext uri="{FF2B5EF4-FFF2-40B4-BE49-F238E27FC236}">
                <a16:creationId xmlns:a16="http://schemas.microsoft.com/office/drawing/2014/main" id="{1AD58ABF-4164-43BC-942A-046CC8B08B44}"/>
              </a:ext>
            </a:extLst>
          </p:cNvPr>
          <p:cNvSpPr>
            <a:spLocks noGrp="1"/>
          </p:cNvSpPr>
          <p:nvPr>
            <p:ph idx="1"/>
          </p:nvPr>
        </p:nvSpPr>
        <p:spPr>
          <a:xfrm>
            <a:off x="683568" y="1232756"/>
            <a:ext cx="8064896" cy="4392488"/>
          </a:xfrm>
        </p:spPr>
        <p:txBody>
          <a:bodyPr>
            <a:normAutofit/>
          </a:bodyPr>
          <a:lstStyle/>
          <a:p>
            <a:r>
              <a:rPr lang="fr-FR" b="1" dirty="0"/>
              <a:t>RECAPITULATIF RECETTES</a:t>
            </a:r>
          </a:p>
          <a:p>
            <a:pPr marL="0" indent="0">
              <a:buNone/>
            </a:pPr>
            <a:endParaRPr lang="fr-FR" sz="1600" b="1" dirty="0"/>
          </a:p>
          <a:p>
            <a:r>
              <a:rPr lang="fr-FR" b="1" dirty="0"/>
              <a:t>RECETTES REELLES = 2 138 417,80€</a:t>
            </a:r>
          </a:p>
          <a:p>
            <a:r>
              <a:rPr lang="fr-FR" dirty="0"/>
              <a:t>Dont FCTVA/Taxe d’aménagement : </a:t>
            </a:r>
            <a:r>
              <a:rPr lang="fr-FR" b="1" dirty="0"/>
              <a:t>265 046,89€</a:t>
            </a:r>
          </a:p>
          <a:p>
            <a:r>
              <a:rPr lang="fr-FR" dirty="0"/>
              <a:t>Subventions extérieures : </a:t>
            </a:r>
            <a:r>
              <a:rPr lang="fr-FR" b="1" dirty="0"/>
              <a:t>446 307,88€</a:t>
            </a:r>
          </a:p>
          <a:p>
            <a:r>
              <a:rPr lang="fr-FR" dirty="0"/>
              <a:t>Emprunt : </a:t>
            </a:r>
            <a:r>
              <a:rPr lang="fr-FR" b="1" dirty="0"/>
              <a:t>1 211 363,03€ </a:t>
            </a:r>
            <a:r>
              <a:rPr lang="fr-FR" dirty="0"/>
              <a:t>(810 363,03 € RAT </a:t>
            </a:r>
          </a:p>
          <a:p>
            <a:pPr marL="0" indent="0">
              <a:buNone/>
            </a:pPr>
            <a:r>
              <a:rPr lang="fr-FR" dirty="0"/>
              <a:t>    et </a:t>
            </a:r>
            <a:r>
              <a:rPr lang="fr-FR" b="1" dirty="0"/>
              <a:t>400 000 € </a:t>
            </a:r>
            <a:r>
              <a:rPr lang="fr-FR" dirty="0"/>
              <a:t>de nouveau recours à l’emprunt)</a:t>
            </a:r>
          </a:p>
          <a:p>
            <a:r>
              <a:rPr lang="fr-FR" dirty="0"/>
              <a:t> Remboursement créance (BA La Noraie) : </a:t>
            </a:r>
            <a:r>
              <a:rPr lang="fr-FR" b="1" dirty="0"/>
              <a:t>215 700€</a:t>
            </a:r>
          </a:p>
          <a:p>
            <a:endParaRPr lang="fr-FR" dirty="0"/>
          </a:p>
        </p:txBody>
      </p:sp>
      <p:sp>
        <p:nvSpPr>
          <p:cNvPr id="4" name="Espace réservé de la date 3">
            <a:extLst>
              <a:ext uri="{FF2B5EF4-FFF2-40B4-BE49-F238E27FC236}">
                <a16:creationId xmlns:a16="http://schemas.microsoft.com/office/drawing/2014/main" id="{06989CD4-6688-46A4-B30B-55A6FCC362B9}"/>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558591EE-ED5F-4C27-94A3-F79BE8EA3E51}"/>
              </a:ext>
            </a:extLst>
          </p:cNvPr>
          <p:cNvSpPr>
            <a:spLocks noGrp="1"/>
          </p:cNvSpPr>
          <p:nvPr>
            <p:ph type="sldNum" sz="quarter" idx="12"/>
          </p:nvPr>
        </p:nvSpPr>
        <p:spPr/>
        <p:txBody>
          <a:bodyPr/>
          <a:lstStyle/>
          <a:p>
            <a:fld id="{1A4AB998-FB24-4D55-85BD-932B30BB390E}" type="slidenum">
              <a:rPr lang="fr-FR" smtClean="0"/>
              <a:pPr/>
              <a:t>39</a:t>
            </a:fld>
            <a:endParaRPr lang="fr-FR" dirty="0"/>
          </a:p>
        </p:txBody>
      </p:sp>
      <p:pic>
        <p:nvPicPr>
          <p:cNvPr id="6" name="Image 5">
            <a:extLst>
              <a:ext uri="{FF2B5EF4-FFF2-40B4-BE49-F238E27FC236}">
                <a16:creationId xmlns:a16="http://schemas.microsoft.com/office/drawing/2014/main" id="{C651389F-40C0-4CD8-B9D7-5CF33C6F0016}"/>
              </a:ext>
            </a:extLst>
          </p:cNvPr>
          <p:cNvPicPr>
            <a:picLocks noChangeAspect="1"/>
          </p:cNvPicPr>
          <p:nvPr/>
        </p:nvPicPr>
        <p:blipFill>
          <a:blip r:embed="rId2"/>
          <a:stretch>
            <a:fillRect/>
          </a:stretch>
        </p:blipFill>
        <p:spPr>
          <a:xfrm>
            <a:off x="6935692" y="5423081"/>
            <a:ext cx="1883827" cy="908383"/>
          </a:xfrm>
          <a:prstGeom prst="rect">
            <a:avLst/>
          </a:prstGeom>
        </p:spPr>
      </p:pic>
    </p:spTree>
    <p:extLst>
      <p:ext uri="{BB962C8B-B14F-4D97-AF65-F5344CB8AC3E}">
        <p14:creationId xmlns:p14="http://schemas.microsoft.com/office/powerpoint/2010/main" val="2127849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22CCD9-9F7C-44FB-9361-19B1BF189001}"/>
              </a:ext>
            </a:extLst>
          </p:cNvPr>
          <p:cNvSpPr>
            <a:spLocks noGrp="1"/>
          </p:cNvSpPr>
          <p:nvPr>
            <p:ph type="title"/>
          </p:nvPr>
        </p:nvSpPr>
        <p:spPr>
          <a:xfrm>
            <a:off x="476818" y="508534"/>
            <a:ext cx="7839597" cy="432048"/>
          </a:xfrm>
        </p:spPr>
        <p:txBody>
          <a:bodyPr/>
          <a:lstStyle/>
          <a:p>
            <a:r>
              <a:rPr lang="fr-FR" dirty="0"/>
              <a:t>SECTION DE FONCTIONNEMENT – DEPENSES</a:t>
            </a:r>
          </a:p>
        </p:txBody>
      </p:sp>
      <p:sp>
        <p:nvSpPr>
          <p:cNvPr id="3" name="Espace réservé du contenu 2">
            <a:extLst>
              <a:ext uri="{FF2B5EF4-FFF2-40B4-BE49-F238E27FC236}">
                <a16:creationId xmlns:a16="http://schemas.microsoft.com/office/drawing/2014/main" id="{BBCE5926-C67A-4888-8812-354723CFBACC}"/>
              </a:ext>
            </a:extLst>
          </p:cNvPr>
          <p:cNvSpPr>
            <a:spLocks noGrp="1"/>
          </p:cNvSpPr>
          <p:nvPr>
            <p:ph idx="1"/>
          </p:nvPr>
        </p:nvSpPr>
        <p:spPr>
          <a:xfrm>
            <a:off x="467544" y="1340768"/>
            <a:ext cx="8136904" cy="4536504"/>
          </a:xfrm>
        </p:spPr>
        <p:txBody>
          <a:bodyPr>
            <a:normAutofit lnSpcReduction="10000"/>
          </a:bodyPr>
          <a:lstStyle/>
          <a:p>
            <a:r>
              <a:rPr lang="fr-FR" b="1" u="sng" dirty="0"/>
              <a:t>Chapitre 011 – Charges à  caractère général</a:t>
            </a:r>
          </a:p>
          <a:p>
            <a:pPr algn="just"/>
            <a:r>
              <a:rPr lang="fr-FR" dirty="0"/>
              <a:t>En hausse/2023 : </a:t>
            </a:r>
            <a:r>
              <a:rPr lang="fr-FR" b="1" dirty="0"/>
              <a:t>2 395 400€ soit +11%</a:t>
            </a:r>
            <a:endParaRPr lang="fr-FR" sz="1000" b="1" dirty="0"/>
          </a:p>
          <a:p>
            <a:pPr algn="just"/>
            <a:r>
              <a:rPr lang="fr-FR" dirty="0"/>
              <a:t>Cette hausse est due principalement à trois postes : </a:t>
            </a:r>
          </a:p>
          <a:p>
            <a:pPr lvl="1" algn="just"/>
            <a:r>
              <a:rPr lang="fr-FR" sz="2800" dirty="0"/>
              <a:t>les achats de prestations de services +60 K€ (achats de spectacles et d’expositions)</a:t>
            </a:r>
          </a:p>
          <a:p>
            <a:pPr lvl="1" algn="just"/>
            <a:r>
              <a:rPr lang="fr-FR" sz="2800" dirty="0"/>
              <a:t>les fluides : +55 K€  (l’eau 7 K€ ; l’électricité 41 K€ les combustibles et carburants 6 K€)</a:t>
            </a:r>
          </a:p>
          <a:p>
            <a:pPr lvl="1" algn="just"/>
            <a:r>
              <a:rPr lang="fr-FR" sz="2800" dirty="0"/>
              <a:t>les assurances de biens +92 K€ ! </a:t>
            </a:r>
          </a:p>
          <a:p>
            <a:pPr marL="457200" lvl="1" indent="0" algn="just">
              <a:buNone/>
            </a:pPr>
            <a:r>
              <a:rPr lang="fr-FR" sz="2800" dirty="0"/>
              <a:t>qui représentent à eux seuls 86,6 % de la hausse, en valeur absolue.</a:t>
            </a:r>
            <a:endParaRPr lang="fr-FR" dirty="0"/>
          </a:p>
        </p:txBody>
      </p:sp>
      <p:sp>
        <p:nvSpPr>
          <p:cNvPr id="4" name="Espace réservé de la date 3">
            <a:extLst>
              <a:ext uri="{FF2B5EF4-FFF2-40B4-BE49-F238E27FC236}">
                <a16:creationId xmlns:a16="http://schemas.microsoft.com/office/drawing/2014/main" id="{2AD11FCB-8BE4-4CA7-A2CD-C04629397592}"/>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B67259C1-C693-40BB-9B51-F182708F68AD}"/>
              </a:ext>
            </a:extLst>
          </p:cNvPr>
          <p:cNvSpPr>
            <a:spLocks noGrp="1"/>
          </p:cNvSpPr>
          <p:nvPr>
            <p:ph type="sldNum" sz="quarter" idx="12"/>
          </p:nvPr>
        </p:nvSpPr>
        <p:spPr/>
        <p:txBody>
          <a:bodyPr/>
          <a:lstStyle/>
          <a:p>
            <a:fld id="{1A4AB998-FB24-4D55-85BD-932B30BB390E}" type="slidenum">
              <a:rPr lang="fr-FR" smtClean="0"/>
              <a:pPr/>
              <a:t>4</a:t>
            </a:fld>
            <a:endParaRPr lang="fr-FR" dirty="0"/>
          </a:p>
        </p:txBody>
      </p:sp>
      <p:pic>
        <p:nvPicPr>
          <p:cNvPr id="6" name="Image 5">
            <a:extLst>
              <a:ext uri="{FF2B5EF4-FFF2-40B4-BE49-F238E27FC236}">
                <a16:creationId xmlns:a16="http://schemas.microsoft.com/office/drawing/2014/main" id="{9A279C38-52A0-4016-9769-01DE673A4684}"/>
              </a:ext>
            </a:extLst>
          </p:cNvPr>
          <p:cNvPicPr>
            <a:picLocks noChangeAspect="1"/>
          </p:cNvPicPr>
          <p:nvPr/>
        </p:nvPicPr>
        <p:blipFill>
          <a:blip r:embed="rId2"/>
          <a:stretch>
            <a:fillRect/>
          </a:stretch>
        </p:blipFill>
        <p:spPr>
          <a:xfrm>
            <a:off x="6936645" y="5441083"/>
            <a:ext cx="1883827" cy="908383"/>
          </a:xfrm>
          <a:prstGeom prst="rect">
            <a:avLst/>
          </a:prstGeom>
        </p:spPr>
      </p:pic>
    </p:spTree>
    <p:extLst>
      <p:ext uri="{BB962C8B-B14F-4D97-AF65-F5344CB8AC3E}">
        <p14:creationId xmlns:p14="http://schemas.microsoft.com/office/powerpoint/2010/main" val="1170749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52B2AA-9468-13FA-C017-5DE113118C44}"/>
              </a:ext>
            </a:extLst>
          </p:cNvPr>
          <p:cNvSpPr>
            <a:spLocks noGrp="1"/>
          </p:cNvSpPr>
          <p:nvPr>
            <p:ph type="title"/>
          </p:nvPr>
        </p:nvSpPr>
        <p:spPr/>
        <p:txBody>
          <a:bodyPr/>
          <a:lstStyle/>
          <a:p>
            <a:r>
              <a:rPr lang="fr-FR" dirty="0"/>
              <a:t>SECTION D’INVESTISSEMENT - RECETTES</a:t>
            </a:r>
          </a:p>
        </p:txBody>
      </p:sp>
      <p:sp>
        <p:nvSpPr>
          <p:cNvPr id="3" name="Espace réservé du contenu 2">
            <a:extLst>
              <a:ext uri="{FF2B5EF4-FFF2-40B4-BE49-F238E27FC236}">
                <a16:creationId xmlns:a16="http://schemas.microsoft.com/office/drawing/2014/main" id="{9AEAF5DA-1B6D-260D-40CE-A0DAFEFD337D}"/>
              </a:ext>
            </a:extLst>
          </p:cNvPr>
          <p:cNvSpPr>
            <a:spLocks noGrp="1"/>
          </p:cNvSpPr>
          <p:nvPr>
            <p:ph idx="1"/>
          </p:nvPr>
        </p:nvSpPr>
        <p:spPr>
          <a:xfrm>
            <a:off x="971600" y="1628801"/>
            <a:ext cx="6984776" cy="4248472"/>
          </a:xfrm>
        </p:spPr>
        <p:txBody>
          <a:bodyPr/>
          <a:lstStyle/>
          <a:p>
            <a:r>
              <a:rPr lang="fr-FR" b="1" dirty="0"/>
              <a:t>OPERATIONS DE TRANSFERT : 553 138,17 €</a:t>
            </a:r>
          </a:p>
          <a:p>
            <a:r>
              <a:rPr lang="fr-FR" b="1" dirty="0"/>
              <a:t>OPERATIONS ORDRE INTERIEUR SECTION   1 698 773,11 € </a:t>
            </a:r>
            <a:r>
              <a:rPr lang="fr-FR" dirty="0"/>
              <a:t>(voir dépenses plus haut)</a:t>
            </a:r>
          </a:p>
          <a:p>
            <a:r>
              <a:rPr lang="fr-FR" b="1" dirty="0"/>
              <a:t>AFFECTATION RESULTAT N-1  184 300 €</a:t>
            </a:r>
          </a:p>
          <a:p>
            <a:pPr marL="0" indent="0">
              <a:buNone/>
            </a:pPr>
            <a:endParaRPr lang="fr-FR" b="1" dirty="0"/>
          </a:p>
          <a:p>
            <a:r>
              <a:rPr lang="fr-FR" b="1" u="sng" dirty="0"/>
              <a:t>TOTAL RECETTES D’INVT = 4 574 629,08 €</a:t>
            </a:r>
          </a:p>
        </p:txBody>
      </p:sp>
      <p:sp>
        <p:nvSpPr>
          <p:cNvPr id="4" name="Espace réservé de la date 3">
            <a:extLst>
              <a:ext uri="{FF2B5EF4-FFF2-40B4-BE49-F238E27FC236}">
                <a16:creationId xmlns:a16="http://schemas.microsoft.com/office/drawing/2014/main" id="{FA00BB02-CD3B-DFEA-613D-4273AA324774}"/>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AAE02626-170D-0F0C-F3F8-B34E80938062}"/>
              </a:ext>
            </a:extLst>
          </p:cNvPr>
          <p:cNvSpPr>
            <a:spLocks noGrp="1"/>
          </p:cNvSpPr>
          <p:nvPr>
            <p:ph type="sldNum" sz="quarter" idx="12"/>
          </p:nvPr>
        </p:nvSpPr>
        <p:spPr/>
        <p:txBody>
          <a:bodyPr/>
          <a:lstStyle/>
          <a:p>
            <a:fld id="{1A4AB998-FB24-4D55-85BD-932B30BB390E}" type="slidenum">
              <a:rPr lang="fr-FR" smtClean="0"/>
              <a:pPr/>
              <a:t>40</a:t>
            </a:fld>
            <a:endParaRPr lang="fr-FR" dirty="0"/>
          </a:p>
        </p:txBody>
      </p:sp>
      <p:pic>
        <p:nvPicPr>
          <p:cNvPr id="6" name="Image 5">
            <a:extLst>
              <a:ext uri="{FF2B5EF4-FFF2-40B4-BE49-F238E27FC236}">
                <a16:creationId xmlns:a16="http://schemas.microsoft.com/office/drawing/2014/main" id="{C7CF5F09-5D94-C12F-771F-01CD0FA6672E}"/>
              </a:ext>
            </a:extLst>
          </p:cNvPr>
          <p:cNvPicPr>
            <a:picLocks noChangeAspect="1"/>
          </p:cNvPicPr>
          <p:nvPr/>
        </p:nvPicPr>
        <p:blipFill>
          <a:blip r:embed="rId2"/>
          <a:stretch>
            <a:fillRect/>
          </a:stretch>
        </p:blipFill>
        <p:spPr>
          <a:xfrm>
            <a:off x="6652786" y="5276974"/>
            <a:ext cx="1883827" cy="908383"/>
          </a:xfrm>
          <a:prstGeom prst="rect">
            <a:avLst/>
          </a:prstGeom>
        </p:spPr>
      </p:pic>
    </p:spTree>
    <p:extLst>
      <p:ext uri="{BB962C8B-B14F-4D97-AF65-F5344CB8AC3E}">
        <p14:creationId xmlns:p14="http://schemas.microsoft.com/office/powerpoint/2010/main" val="20649322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1B4BC2-2BDB-C13C-496B-B396AD9ED0DB}"/>
              </a:ext>
            </a:extLst>
          </p:cNvPr>
          <p:cNvSpPr>
            <a:spLocks noGrp="1"/>
          </p:cNvSpPr>
          <p:nvPr>
            <p:ph type="title"/>
          </p:nvPr>
        </p:nvSpPr>
        <p:spPr>
          <a:xfrm>
            <a:off x="467544" y="471587"/>
            <a:ext cx="7488832" cy="432048"/>
          </a:xfrm>
        </p:spPr>
        <p:txBody>
          <a:bodyPr/>
          <a:lstStyle/>
          <a:p>
            <a:r>
              <a:rPr lang="fr-FR" dirty="0"/>
              <a:t>SECTION D’INVESTISSEMENT - RECETTES</a:t>
            </a:r>
          </a:p>
        </p:txBody>
      </p:sp>
      <p:sp>
        <p:nvSpPr>
          <p:cNvPr id="4" name="Espace réservé de la date 3">
            <a:extLst>
              <a:ext uri="{FF2B5EF4-FFF2-40B4-BE49-F238E27FC236}">
                <a16:creationId xmlns:a16="http://schemas.microsoft.com/office/drawing/2014/main" id="{1A12E291-CC37-8134-2165-267E856E818E}"/>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70C50F43-EB29-63E4-1157-12733CCD8716}"/>
              </a:ext>
            </a:extLst>
          </p:cNvPr>
          <p:cNvSpPr>
            <a:spLocks noGrp="1"/>
          </p:cNvSpPr>
          <p:nvPr>
            <p:ph type="sldNum" sz="quarter" idx="12"/>
          </p:nvPr>
        </p:nvSpPr>
        <p:spPr/>
        <p:txBody>
          <a:bodyPr/>
          <a:lstStyle/>
          <a:p>
            <a:fld id="{1A4AB998-FB24-4D55-85BD-932B30BB390E}" type="slidenum">
              <a:rPr lang="fr-FR" smtClean="0"/>
              <a:pPr/>
              <a:t>41</a:t>
            </a:fld>
            <a:endParaRPr lang="fr-FR" dirty="0"/>
          </a:p>
        </p:txBody>
      </p:sp>
      <p:graphicFrame>
        <p:nvGraphicFramePr>
          <p:cNvPr id="6" name="Espace réservé du contenu 5">
            <a:extLst>
              <a:ext uri="{FF2B5EF4-FFF2-40B4-BE49-F238E27FC236}">
                <a16:creationId xmlns:a16="http://schemas.microsoft.com/office/drawing/2014/main" id="{102B9A6C-1C7A-46D3-AA0C-B4C7A36D8F5F}"/>
              </a:ext>
            </a:extLst>
          </p:cNvPr>
          <p:cNvGraphicFramePr>
            <a:graphicFrameLocks noGrp="1"/>
          </p:cNvGraphicFramePr>
          <p:nvPr>
            <p:ph idx="1"/>
            <p:extLst>
              <p:ext uri="{D42A27DB-BD31-4B8C-83A1-F6EECF244321}">
                <p14:modId xmlns:p14="http://schemas.microsoft.com/office/powerpoint/2010/main" val="951884457"/>
              </p:ext>
            </p:extLst>
          </p:nvPr>
        </p:nvGraphicFramePr>
        <p:xfrm>
          <a:off x="683568" y="1268760"/>
          <a:ext cx="7632848"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73991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E1073B-6DE3-1412-43B2-E8CEEC381D53}"/>
              </a:ext>
            </a:extLst>
          </p:cNvPr>
          <p:cNvSpPr>
            <a:spLocks noGrp="1"/>
          </p:cNvSpPr>
          <p:nvPr>
            <p:ph type="title"/>
          </p:nvPr>
        </p:nvSpPr>
        <p:spPr/>
        <p:txBody>
          <a:bodyPr/>
          <a:lstStyle/>
          <a:p>
            <a:r>
              <a:rPr lang="fr-FR" dirty="0"/>
              <a:t>RESULTAT SECTION D’INVESTISSEMENT </a:t>
            </a:r>
          </a:p>
        </p:txBody>
      </p:sp>
      <p:sp>
        <p:nvSpPr>
          <p:cNvPr id="3" name="Espace réservé du contenu 2">
            <a:extLst>
              <a:ext uri="{FF2B5EF4-FFF2-40B4-BE49-F238E27FC236}">
                <a16:creationId xmlns:a16="http://schemas.microsoft.com/office/drawing/2014/main" id="{C9BFAB64-2562-89F5-0886-C268C9E0829B}"/>
              </a:ext>
            </a:extLst>
          </p:cNvPr>
          <p:cNvSpPr>
            <a:spLocks noGrp="1"/>
          </p:cNvSpPr>
          <p:nvPr>
            <p:ph idx="1"/>
          </p:nvPr>
        </p:nvSpPr>
        <p:spPr>
          <a:xfrm>
            <a:off x="971600" y="1628801"/>
            <a:ext cx="6984776" cy="2232247"/>
          </a:xfrm>
        </p:spPr>
        <p:txBody>
          <a:bodyPr/>
          <a:lstStyle/>
          <a:p>
            <a:pPr algn="just"/>
            <a:r>
              <a:rPr lang="fr-FR" dirty="0"/>
              <a:t>Compte-tenu des chiffres évoqués en dépenses et recettes, le déficit d’investissement de clôture 2024 s’élève à : </a:t>
            </a:r>
          </a:p>
          <a:p>
            <a:pPr marL="0" indent="0">
              <a:buNone/>
            </a:pPr>
            <a:r>
              <a:rPr lang="fr-FR" dirty="0"/>
              <a:t>     </a:t>
            </a:r>
            <a:r>
              <a:rPr lang="fr-FR" b="1" dirty="0"/>
              <a:t>630 102,35 €</a:t>
            </a:r>
          </a:p>
        </p:txBody>
      </p:sp>
      <p:sp>
        <p:nvSpPr>
          <p:cNvPr id="4" name="Espace réservé de la date 3">
            <a:extLst>
              <a:ext uri="{FF2B5EF4-FFF2-40B4-BE49-F238E27FC236}">
                <a16:creationId xmlns:a16="http://schemas.microsoft.com/office/drawing/2014/main" id="{90C2F99E-50F7-E262-AC57-E4A86E433D12}"/>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DC6FEF6A-9814-780D-09FE-A8E71EA98818}"/>
              </a:ext>
            </a:extLst>
          </p:cNvPr>
          <p:cNvSpPr>
            <a:spLocks noGrp="1"/>
          </p:cNvSpPr>
          <p:nvPr>
            <p:ph type="sldNum" sz="quarter" idx="12"/>
          </p:nvPr>
        </p:nvSpPr>
        <p:spPr/>
        <p:txBody>
          <a:bodyPr/>
          <a:lstStyle/>
          <a:p>
            <a:fld id="{1A4AB998-FB24-4D55-85BD-932B30BB390E}" type="slidenum">
              <a:rPr lang="fr-FR" smtClean="0"/>
              <a:pPr/>
              <a:t>42</a:t>
            </a:fld>
            <a:endParaRPr lang="fr-FR" dirty="0"/>
          </a:p>
        </p:txBody>
      </p:sp>
      <p:pic>
        <p:nvPicPr>
          <p:cNvPr id="6" name="Image 5">
            <a:extLst>
              <a:ext uri="{FF2B5EF4-FFF2-40B4-BE49-F238E27FC236}">
                <a16:creationId xmlns:a16="http://schemas.microsoft.com/office/drawing/2014/main" id="{98CCC002-3651-B905-7658-112A23FF2B92}"/>
              </a:ext>
            </a:extLst>
          </p:cNvPr>
          <p:cNvPicPr>
            <a:picLocks noChangeAspect="1"/>
          </p:cNvPicPr>
          <p:nvPr/>
        </p:nvPicPr>
        <p:blipFill>
          <a:blip r:embed="rId2"/>
          <a:stretch>
            <a:fillRect/>
          </a:stretch>
        </p:blipFill>
        <p:spPr>
          <a:xfrm>
            <a:off x="6686872" y="5229199"/>
            <a:ext cx="1883827" cy="908383"/>
          </a:xfrm>
          <a:prstGeom prst="rect">
            <a:avLst/>
          </a:prstGeom>
        </p:spPr>
      </p:pic>
    </p:spTree>
    <p:extLst>
      <p:ext uri="{BB962C8B-B14F-4D97-AF65-F5344CB8AC3E}">
        <p14:creationId xmlns:p14="http://schemas.microsoft.com/office/powerpoint/2010/main" val="3745385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02342C-8CEA-6260-7285-009A41AA61BF}"/>
              </a:ext>
            </a:extLst>
          </p:cNvPr>
          <p:cNvSpPr>
            <a:spLocks noGrp="1"/>
          </p:cNvSpPr>
          <p:nvPr>
            <p:ph type="title"/>
          </p:nvPr>
        </p:nvSpPr>
        <p:spPr/>
        <p:txBody>
          <a:bodyPr/>
          <a:lstStyle/>
          <a:p>
            <a:r>
              <a:rPr lang="fr-FR" dirty="0"/>
              <a:t>RESULTAT GLOBAL DE CLOTURE</a:t>
            </a:r>
          </a:p>
        </p:txBody>
      </p:sp>
      <p:sp>
        <p:nvSpPr>
          <p:cNvPr id="3" name="Espace réservé du contenu 2">
            <a:extLst>
              <a:ext uri="{FF2B5EF4-FFF2-40B4-BE49-F238E27FC236}">
                <a16:creationId xmlns:a16="http://schemas.microsoft.com/office/drawing/2014/main" id="{D576586A-7A21-3267-7F20-B1CB9DED5D60}"/>
              </a:ext>
            </a:extLst>
          </p:cNvPr>
          <p:cNvSpPr>
            <a:spLocks noGrp="1"/>
          </p:cNvSpPr>
          <p:nvPr>
            <p:ph idx="1"/>
          </p:nvPr>
        </p:nvSpPr>
        <p:spPr>
          <a:xfrm>
            <a:off x="971600" y="2096852"/>
            <a:ext cx="6984776" cy="2664295"/>
          </a:xfrm>
        </p:spPr>
        <p:txBody>
          <a:bodyPr/>
          <a:lstStyle/>
          <a:p>
            <a:r>
              <a:rPr lang="fr-FR" dirty="0"/>
              <a:t>Toutes sections confondues, l’excédent de clôture 2024 s’élève à </a:t>
            </a:r>
            <a:r>
              <a:rPr lang="fr-FR" b="1" dirty="0"/>
              <a:t>2 724 394,63 €</a:t>
            </a:r>
          </a:p>
        </p:txBody>
      </p:sp>
      <p:sp>
        <p:nvSpPr>
          <p:cNvPr id="4" name="Espace réservé de la date 3">
            <a:extLst>
              <a:ext uri="{FF2B5EF4-FFF2-40B4-BE49-F238E27FC236}">
                <a16:creationId xmlns:a16="http://schemas.microsoft.com/office/drawing/2014/main" id="{0D9B780C-2D1D-B0E1-D869-4953A64D89D4}"/>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BD5D4B17-524F-2B29-FB7B-DAB835E0252D}"/>
              </a:ext>
            </a:extLst>
          </p:cNvPr>
          <p:cNvSpPr>
            <a:spLocks noGrp="1"/>
          </p:cNvSpPr>
          <p:nvPr>
            <p:ph type="sldNum" sz="quarter" idx="12"/>
          </p:nvPr>
        </p:nvSpPr>
        <p:spPr/>
        <p:txBody>
          <a:bodyPr/>
          <a:lstStyle/>
          <a:p>
            <a:fld id="{1A4AB998-FB24-4D55-85BD-932B30BB390E}" type="slidenum">
              <a:rPr lang="fr-FR" smtClean="0"/>
              <a:pPr/>
              <a:t>43</a:t>
            </a:fld>
            <a:endParaRPr lang="fr-FR" dirty="0"/>
          </a:p>
        </p:txBody>
      </p:sp>
      <p:pic>
        <p:nvPicPr>
          <p:cNvPr id="6" name="Image 5">
            <a:extLst>
              <a:ext uri="{FF2B5EF4-FFF2-40B4-BE49-F238E27FC236}">
                <a16:creationId xmlns:a16="http://schemas.microsoft.com/office/drawing/2014/main" id="{45274AE1-3038-69B2-A237-C8B25636898A}"/>
              </a:ext>
            </a:extLst>
          </p:cNvPr>
          <p:cNvPicPr>
            <a:picLocks noChangeAspect="1"/>
          </p:cNvPicPr>
          <p:nvPr/>
        </p:nvPicPr>
        <p:blipFill>
          <a:blip r:embed="rId2"/>
          <a:stretch>
            <a:fillRect/>
          </a:stretch>
        </p:blipFill>
        <p:spPr>
          <a:xfrm>
            <a:off x="6658613" y="5256921"/>
            <a:ext cx="1883827" cy="908383"/>
          </a:xfrm>
          <a:prstGeom prst="rect">
            <a:avLst/>
          </a:prstGeom>
        </p:spPr>
      </p:pic>
    </p:spTree>
    <p:extLst>
      <p:ext uri="{BB962C8B-B14F-4D97-AF65-F5344CB8AC3E}">
        <p14:creationId xmlns:p14="http://schemas.microsoft.com/office/powerpoint/2010/main" val="9691448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157189-649F-4781-A276-7C245A07BE5F}"/>
              </a:ext>
            </a:extLst>
          </p:cNvPr>
          <p:cNvSpPr>
            <a:spLocks noGrp="1"/>
          </p:cNvSpPr>
          <p:nvPr>
            <p:ph type="title"/>
          </p:nvPr>
        </p:nvSpPr>
        <p:spPr>
          <a:xfrm>
            <a:off x="467544" y="576357"/>
            <a:ext cx="7488832" cy="432048"/>
          </a:xfrm>
        </p:spPr>
        <p:txBody>
          <a:bodyPr/>
          <a:lstStyle/>
          <a:p>
            <a:pPr algn="ctr"/>
            <a:r>
              <a:rPr lang="fr-FR" dirty="0"/>
              <a:t>CONCLUSIONS</a:t>
            </a:r>
          </a:p>
        </p:txBody>
      </p:sp>
      <p:sp>
        <p:nvSpPr>
          <p:cNvPr id="3" name="Espace réservé du contenu 2">
            <a:extLst>
              <a:ext uri="{FF2B5EF4-FFF2-40B4-BE49-F238E27FC236}">
                <a16:creationId xmlns:a16="http://schemas.microsoft.com/office/drawing/2014/main" id="{83E83A99-8EB6-417E-A7C5-2A2136379EAB}"/>
              </a:ext>
            </a:extLst>
          </p:cNvPr>
          <p:cNvSpPr>
            <a:spLocks noGrp="1"/>
          </p:cNvSpPr>
          <p:nvPr>
            <p:ph idx="1"/>
          </p:nvPr>
        </p:nvSpPr>
        <p:spPr>
          <a:xfrm>
            <a:off x="683568" y="1412776"/>
            <a:ext cx="7632848" cy="4248472"/>
          </a:xfrm>
        </p:spPr>
        <p:txBody>
          <a:bodyPr>
            <a:normAutofit/>
          </a:bodyPr>
          <a:lstStyle/>
          <a:p>
            <a:pPr algn="just"/>
            <a:r>
              <a:rPr lang="fr-FR" dirty="0"/>
              <a:t>L’exécution budgétaire 2024 est satisfaisante mais marque un léger repli de l’épargne brute par rapport à 2023.</a:t>
            </a:r>
          </a:p>
          <a:p>
            <a:pPr algn="just"/>
            <a:r>
              <a:rPr lang="fr-FR" dirty="0"/>
              <a:t>Les excédents budgétaires générés par les exercices précédents sont toujours existants.</a:t>
            </a:r>
          </a:p>
          <a:p>
            <a:pPr algn="just"/>
            <a:r>
              <a:rPr lang="fr-FR" dirty="0"/>
              <a:t>Le ratio épargne brute/recettes réelles de fonctionnement est de 11,39%.</a:t>
            </a:r>
          </a:p>
          <a:p>
            <a:pPr algn="just"/>
            <a:r>
              <a:rPr lang="fr-FR" dirty="0"/>
              <a:t>Le ratio de désendettement est de 5,78 années.</a:t>
            </a:r>
          </a:p>
          <a:p>
            <a:endParaRPr lang="fr-FR" dirty="0"/>
          </a:p>
        </p:txBody>
      </p:sp>
      <p:sp>
        <p:nvSpPr>
          <p:cNvPr id="4" name="Espace réservé de la date 3">
            <a:extLst>
              <a:ext uri="{FF2B5EF4-FFF2-40B4-BE49-F238E27FC236}">
                <a16:creationId xmlns:a16="http://schemas.microsoft.com/office/drawing/2014/main" id="{2EA99047-EA2F-4FF5-95A8-99682BE8F7E0}"/>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658322DB-61B4-4D36-9690-5D87281D5647}"/>
              </a:ext>
            </a:extLst>
          </p:cNvPr>
          <p:cNvSpPr>
            <a:spLocks noGrp="1"/>
          </p:cNvSpPr>
          <p:nvPr>
            <p:ph type="sldNum" sz="quarter" idx="12"/>
          </p:nvPr>
        </p:nvSpPr>
        <p:spPr/>
        <p:txBody>
          <a:bodyPr/>
          <a:lstStyle/>
          <a:p>
            <a:fld id="{1A4AB998-FB24-4D55-85BD-932B30BB390E}" type="slidenum">
              <a:rPr lang="fr-FR" smtClean="0"/>
              <a:pPr/>
              <a:t>44</a:t>
            </a:fld>
            <a:endParaRPr lang="fr-FR" dirty="0"/>
          </a:p>
        </p:txBody>
      </p:sp>
      <p:pic>
        <p:nvPicPr>
          <p:cNvPr id="6" name="Image 5">
            <a:extLst>
              <a:ext uri="{FF2B5EF4-FFF2-40B4-BE49-F238E27FC236}">
                <a16:creationId xmlns:a16="http://schemas.microsoft.com/office/drawing/2014/main" id="{BD8808CF-3B1C-E0B7-9CD6-C1F7211498B0}"/>
              </a:ext>
            </a:extLst>
          </p:cNvPr>
          <p:cNvPicPr>
            <a:picLocks noChangeAspect="1"/>
          </p:cNvPicPr>
          <p:nvPr/>
        </p:nvPicPr>
        <p:blipFill>
          <a:blip r:embed="rId2"/>
          <a:stretch>
            <a:fillRect/>
          </a:stretch>
        </p:blipFill>
        <p:spPr>
          <a:xfrm>
            <a:off x="6576605" y="5296300"/>
            <a:ext cx="1883827" cy="908383"/>
          </a:xfrm>
          <a:prstGeom prst="rect">
            <a:avLst/>
          </a:prstGeom>
        </p:spPr>
      </p:pic>
    </p:spTree>
    <p:extLst>
      <p:ext uri="{BB962C8B-B14F-4D97-AF65-F5344CB8AC3E}">
        <p14:creationId xmlns:p14="http://schemas.microsoft.com/office/powerpoint/2010/main" val="2485565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D48DF7-1636-4D07-B9BF-3F5233F41D79}"/>
              </a:ext>
            </a:extLst>
          </p:cNvPr>
          <p:cNvSpPr>
            <a:spLocks noGrp="1"/>
          </p:cNvSpPr>
          <p:nvPr>
            <p:ph type="title"/>
          </p:nvPr>
        </p:nvSpPr>
        <p:spPr/>
        <p:txBody>
          <a:bodyPr/>
          <a:lstStyle/>
          <a:p>
            <a:pPr algn="ctr"/>
            <a:r>
              <a:rPr lang="fr-FR" dirty="0"/>
              <a:t>CONCLUSIONS</a:t>
            </a:r>
          </a:p>
        </p:txBody>
      </p:sp>
      <p:sp>
        <p:nvSpPr>
          <p:cNvPr id="3" name="Espace réservé du contenu 2">
            <a:extLst>
              <a:ext uri="{FF2B5EF4-FFF2-40B4-BE49-F238E27FC236}">
                <a16:creationId xmlns:a16="http://schemas.microsoft.com/office/drawing/2014/main" id="{C744C738-D8A3-49B2-BC99-8BDAF01418A1}"/>
              </a:ext>
            </a:extLst>
          </p:cNvPr>
          <p:cNvSpPr>
            <a:spLocks noGrp="1"/>
          </p:cNvSpPr>
          <p:nvPr>
            <p:ph idx="1"/>
          </p:nvPr>
        </p:nvSpPr>
        <p:spPr>
          <a:xfrm>
            <a:off x="971600" y="1196752"/>
            <a:ext cx="6984776" cy="4680521"/>
          </a:xfrm>
        </p:spPr>
        <p:txBody>
          <a:bodyPr>
            <a:normAutofit fontScale="92500" lnSpcReduction="10000"/>
          </a:bodyPr>
          <a:lstStyle/>
          <a:p>
            <a:pPr algn="just"/>
            <a:r>
              <a:rPr lang="fr-FR" dirty="0"/>
              <a:t>Les subventions au BA de La Noraie dégradent les ratios officiels mais le remboursement en contrepartie des avances de trésorerie consenties antérieurement (imputés en investissement) ne vient pas compromettre le montage budgétaire.</a:t>
            </a:r>
          </a:p>
          <a:p>
            <a:pPr algn="just"/>
            <a:r>
              <a:rPr lang="fr-FR" dirty="0"/>
              <a:t>Toutes choses égales par ailleurs, en « gommant » cette écriture particulière ainsi que celle de l’ex CCPC, les ratios indiqués ci-dessus seraient de 14,71% pour l’épargne brute et 4,47 années pour le désendettement (p13 du ROB).</a:t>
            </a:r>
          </a:p>
          <a:p>
            <a:pPr marL="0" indent="0">
              <a:buNone/>
            </a:pPr>
            <a:endParaRPr lang="fr-FR" dirty="0"/>
          </a:p>
          <a:p>
            <a:endParaRPr lang="fr-FR" dirty="0"/>
          </a:p>
        </p:txBody>
      </p:sp>
      <p:sp>
        <p:nvSpPr>
          <p:cNvPr id="4" name="Espace réservé de la date 3">
            <a:extLst>
              <a:ext uri="{FF2B5EF4-FFF2-40B4-BE49-F238E27FC236}">
                <a16:creationId xmlns:a16="http://schemas.microsoft.com/office/drawing/2014/main" id="{A3FBDFE2-A614-4858-B85E-D0E0EA3D1224}"/>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4A3A80B7-96AD-4707-B2C2-E34DA8529960}"/>
              </a:ext>
            </a:extLst>
          </p:cNvPr>
          <p:cNvSpPr>
            <a:spLocks noGrp="1"/>
          </p:cNvSpPr>
          <p:nvPr>
            <p:ph type="sldNum" sz="quarter" idx="12"/>
          </p:nvPr>
        </p:nvSpPr>
        <p:spPr/>
        <p:txBody>
          <a:bodyPr/>
          <a:lstStyle/>
          <a:p>
            <a:fld id="{1A4AB998-FB24-4D55-85BD-932B30BB390E}" type="slidenum">
              <a:rPr lang="fr-FR" smtClean="0"/>
              <a:pPr/>
              <a:t>45</a:t>
            </a:fld>
            <a:endParaRPr lang="fr-FR" dirty="0"/>
          </a:p>
        </p:txBody>
      </p:sp>
    </p:spTree>
    <p:extLst>
      <p:ext uri="{BB962C8B-B14F-4D97-AF65-F5344CB8AC3E}">
        <p14:creationId xmlns:p14="http://schemas.microsoft.com/office/powerpoint/2010/main" val="3968140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51733E-EFB3-EFC9-6D94-71511F422175}"/>
              </a:ext>
            </a:extLst>
          </p:cNvPr>
          <p:cNvSpPr>
            <a:spLocks noGrp="1"/>
          </p:cNvSpPr>
          <p:nvPr>
            <p:ph type="title"/>
          </p:nvPr>
        </p:nvSpPr>
        <p:spPr>
          <a:xfrm>
            <a:off x="1619431" y="684831"/>
            <a:ext cx="7488832" cy="432048"/>
          </a:xfrm>
        </p:spPr>
        <p:txBody>
          <a:bodyPr/>
          <a:lstStyle/>
          <a:p>
            <a:r>
              <a:rPr lang="fr-FR" dirty="0"/>
              <a:t>EVOLUTION EPARGNE </a:t>
            </a:r>
            <a:br>
              <a:rPr lang="fr-FR" dirty="0"/>
            </a:br>
            <a:endParaRPr lang="fr-FR" dirty="0"/>
          </a:p>
        </p:txBody>
      </p:sp>
      <p:sp>
        <p:nvSpPr>
          <p:cNvPr id="4" name="Espace réservé de la date 3">
            <a:extLst>
              <a:ext uri="{FF2B5EF4-FFF2-40B4-BE49-F238E27FC236}">
                <a16:creationId xmlns:a16="http://schemas.microsoft.com/office/drawing/2014/main" id="{BB7BEA35-E967-783B-E46C-A1291423397D}"/>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99EE52C6-6FFA-00CE-CBAB-655516A47476}"/>
              </a:ext>
            </a:extLst>
          </p:cNvPr>
          <p:cNvSpPr>
            <a:spLocks noGrp="1"/>
          </p:cNvSpPr>
          <p:nvPr>
            <p:ph type="sldNum" sz="quarter" idx="12"/>
          </p:nvPr>
        </p:nvSpPr>
        <p:spPr/>
        <p:txBody>
          <a:bodyPr/>
          <a:lstStyle/>
          <a:p>
            <a:fld id="{1A4AB998-FB24-4D55-85BD-932B30BB390E}" type="slidenum">
              <a:rPr lang="fr-FR" smtClean="0"/>
              <a:pPr/>
              <a:t>46</a:t>
            </a:fld>
            <a:endParaRPr lang="fr-FR" dirty="0"/>
          </a:p>
        </p:txBody>
      </p:sp>
      <p:graphicFrame>
        <p:nvGraphicFramePr>
          <p:cNvPr id="6" name="Espace réservé du contenu 5">
            <a:extLst>
              <a:ext uri="{FF2B5EF4-FFF2-40B4-BE49-F238E27FC236}">
                <a16:creationId xmlns:a16="http://schemas.microsoft.com/office/drawing/2014/main" id="{D5D6314C-E30F-47A2-9179-FB51E92C9C48}"/>
              </a:ext>
            </a:extLst>
          </p:cNvPr>
          <p:cNvGraphicFramePr>
            <a:graphicFrameLocks noGrp="1"/>
          </p:cNvGraphicFramePr>
          <p:nvPr>
            <p:ph idx="1"/>
            <p:extLst>
              <p:ext uri="{D42A27DB-BD31-4B8C-83A1-F6EECF244321}">
                <p14:modId xmlns:p14="http://schemas.microsoft.com/office/powerpoint/2010/main" val="3762194555"/>
              </p:ext>
            </p:extLst>
          </p:nvPr>
        </p:nvGraphicFramePr>
        <p:xfrm>
          <a:off x="539552" y="1124744"/>
          <a:ext cx="7920830" cy="5048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3485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57B6D-9C35-4A54-51C6-747EBC6997B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BC7CA23-21B6-D35F-1068-BA6B6142980C}"/>
              </a:ext>
            </a:extLst>
          </p:cNvPr>
          <p:cNvSpPr>
            <a:spLocks noGrp="1"/>
          </p:cNvSpPr>
          <p:nvPr>
            <p:ph type="title"/>
          </p:nvPr>
        </p:nvSpPr>
        <p:spPr>
          <a:xfrm>
            <a:off x="723955" y="2975768"/>
            <a:ext cx="7772400" cy="1362075"/>
          </a:xfrm>
        </p:spPr>
        <p:txBody>
          <a:bodyPr>
            <a:normAutofit/>
          </a:bodyPr>
          <a:lstStyle/>
          <a:p>
            <a:pPr algn="ctr"/>
            <a:r>
              <a:rPr lang="fr-FR" dirty="0"/>
              <a:t>Debat des OrientationS budgetaires</a:t>
            </a:r>
            <a:br>
              <a:rPr lang="fr-FR" dirty="0"/>
            </a:br>
            <a:r>
              <a:rPr lang="fr-FR" dirty="0"/>
              <a:t> 2025</a:t>
            </a:r>
          </a:p>
        </p:txBody>
      </p:sp>
      <p:sp>
        <p:nvSpPr>
          <p:cNvPr id="4" name="Espace réservé de la date 3">
            <a:extLst>
              <a:ext uri="{FF2B5EF4-FFF2-40B4-BE49-F238E27FC236}">
                <a16:creationId xmlns:a16="http://schemas.microsoft.com/office/drawing/2014/main" id="{9802E09E-9763-9F8C-2CD7-1506D7E9356E}"/>
              </a:ext>
            </a:extLst>
          </p:cNvPr>
          <p:cNvSpPr>
            <a:spLocks noGrp="1"/>
          </p:cNvSpPr>
          <p:nvPr>
            <p:ph type="dt" sz="half" idx="10"/>
          </p:nvPr>
        </p:nvSpPr>
        <p:spPr/>
        <p:txBody>
          <a:bodyPr/>
          <a:lstStyle/>
          <a:p>
            <a:fld id="{F978C9DF-8E8A-4FF1-96B9-646EA61922FC}"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B46DF032-7DC0-FCAA-A06A-CCBECB56C043}"/>
              </a:ext>
            </a:extLst>
          </p:cNvPr>
          <p:cNvSpPr>
            <a:spLocks noGrp="1"/>
          </p:cNvSpPr>
          <p:nvPr>
            <p:ph type="sldNum" sz="quarter" idx="12"/>
          </p:nvPr>
        </p:nvSpPr>
        <p:spPr/>
        <p:txBody>
          <a:bodyPr/>
          <a:lstStyle/>
          <a:p>
            <a:fld id="{1A4AB998-FB24-4D55-85BD-932B30BB390E}" type="slidenum">
              <a:rPr lang="fr-FR" smtClean="0"/>
              <a:pPr/>
              <a:t>47</a:t>
            </a:fld>
            <a:endParaRPr lang="fr-FR" dirty="0"/>
          </a:p>
        </p:txBody>
      </p:sp>
      <p:pic>
        <p:nvPicPr>
          <p:cNvPr id="3" name="Image 2">
            <a:extLst>
              <a:ext uri="{FF2B5EF4-FFF2-40B4-BE49-F238E27FC236}">
                <a16:creationId xmlns:a16="http://schemas.microsoft.com/office/drawing/2014/main" id="{A6006EF0-1736-01FE-5E2F-31EB3C5DB5FE}"/>
              </a:ext>
            </a:extLst>
          </p:cNvPr>
          <p:cNvPicPr>
            <a:picLocks noChangeAspect="1"/>
          </p:cNvPicPr>
          <p:nvPr/>
        </p:nvPicPr>
        <p:blipFill>
          <a:blip r:embed="rId2"/>
          <a:stretch>
            <a:fillRect/>
          </a:stretch>
        </p:blipFill>
        <p:spPr>
          <a:xfrm>
            <a:off x="6936645" y="5328929"/>
            <a:ext cx="1883827" cy="908383"/>
          </a:xfrm>
          <a:prstGeom prst="rect">
            <a:avLst/>
          </a:prstGeom>
        </p:spPr>
      </p:pic>
    </p:spTree>
    <p:extLst>
      <p:ext uri="{BB962C8B-B14F-4D97-AF65-F5344CB8AC3E}">
        <p14:creationId xmlns:p14="http://schemas.microsoft.com/office/powerpoint/2010/main" val="13529963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F978C9DF-8E8A-4FF1-96B9-646EA61922FC}" type="datetime1">
              <a:rPr lang="fr-FR" smtClean="0"/>
              <a:pPr/>
              <a:t>11/03/2025</a:t>
            </a:fld>
            <a:endParaRPr lang="fr-FR" dirty="0"/>
          </a:p>
        </p:txBody>
      </p:sp>
      <p:sp>
        <p:nvSpPr>
          <p:cNvPr id="5" name="Espace réservé du numéro de diapositive 4"/>
          <p:cNvSpPr>
            <a:spLocks noGrp="1"/>
          </p:cNvSpPr>
          <p:nvPr>
            <p:ph type="sldNum" sz="quarter" idx="12"/>
          </p:nvPr>
        </p:nvSpPr>
        <p:spPr/>
        <p:txBody>
          <a:bodyPr/>
          <a:lstStyle/>
          <a:p>
            <a:fld id="{1A4AB998-FB24-4D55-85BD-932B30BB390E}" type="slidenum">
              <a:rPr lang="fr-FR" smtClean="0"/>
              <a:pPr/>
              <a:t>48</a:t>
            </a:fld>
            <a:endParaRPr lang="fr-FR" dirty="0"/>
          </a:p>
        </p:txBody>
      </p:sp>
      <p:sp>
        <p:nvSpPr>
          <p:cNvPr id="2" name="Espace réservé du texte 1"/>
          <p:cNvSpPr>
            <a:spLocks noGrp="1"/>
          </p:cNvSpPr>
          <p:nvPr>
            <p:ph type="body" idx="1"/>
          </p:nvPr>
        </p:nvSpPr>
        <p:spPr>
          <a:xfrm>
            <a:off x="54567" y="1009603"/>
            <a:ext cx="8784976" cy="5184576"/>
          </a:xfrm>
        </p:spPr>
        <p:txBody>
          <a:bodyPr anchor="t">
            <a:normAutofit/>
          </a:bodyPr>
          <a:lstStyle/>
          <a:p>
            <a:pPr algn="just"/>
            <a:r>
              <a:rPr lang="fr-FR" sz="2400" dirty="0">
                <a:solidFill>
                  <a:schemeClr val="tx1"/>
                </a:solidFill>
              </a:rPr>
              <a:t>Un débat des orientations budgétaires qui doit s’apprécier </a:t>
            </a:r>
          </a:p>
          <a:p>
            <a:pPr algn="just"/>
            <a:r>
              <a:rPr lang="fr-FR" sz="2400" dirty="0">
                <a:solidFill>
                  <a:schemeClr val="tx1"/>
                </a:solidFill>
              </a:rPr>
              <a:t>dans le contexte national suivant :</a:t>
            </a:r>
          </a:p>
          <a:p>
            <a:pPr marL="457200" indent="-457200" algn="just">
              <a:buFontTx/>
              <a:buChar char="-"/>
            </a:pPr>
            <a:r>
              <a:rPr lang="fr-FR" sz="2400" dirty="0">
                <a:solidFill>
                  <a:schemeClr val="tx1"/>
                </a:solidFill>
              </a:rPr>
              <a:t>Un contexte macroéconomique marqué par la croissance faible, un creusement du déficit budgétaire de l’Etat et des finances locales tendues, dans un environnement institutionnel délicat.</a:t>
            </a:r>
          </a:p>
          <a:p>
            <a:pPr marL="457200" indent="-457200" algn="just">
              <a:buFontTx/>
              <a:buChar char="-"/>
            </a:pPr>
            <a:r>
              <a:rPr lang="fr-FR" sz="2400" dirty="0">
                <a:solidFill>
                  <a:schemeClr val="tx1"/>
                </a:solidFill>
              </a:rPr>
              <a:t>Dans le Projet de Loi de Finances initial, un prélèvement</a:t>
            </a:r>
            <a:r>
              <a:rPr lang="fr-FR" sz="2400" dirty="0">
                <a:solidFill>
                  <a:srgbClr val="FF0000"/>
                </a:solidFill>
              </a:rPr>
              <a:t> </a:t>
            </a:r>
            <a:r>
              <a:rPr lang="fr-FR" sz="2400" dirty="0">
                <a:solidFill>
                  <a:schemeClr val="tx1"/>
                </a:solidFill>
              </a:rPr>
              <a:t>sur les collectivités locales était prévu à hauteur de 5 Mds d’€, qui a été  ramené aujourd’hui à 2,2 Mds, auquel il faut ajouter une baisse des fonds verts destinés à accélérer la transition écologique dans les territoires.</a:t>
            </a:r>
          </a:p>
          <a:p>
            <a:pPr marL="457200" indent="-457200" algn="just">
              <a:buFontTx/>
              <a:buChar char="-"/>
            </a:pPr>
            <a:r>
              <a:rPr lang="fr-FR" sz="2400" dirty="0">
                <a:solidFill>
                  <a:schemeClr val="tx1"/>
                </a:solidFill>
              </a:rPr>
              <a:t>Augmentation du taux de cotisation employeur pour financer le retour à l’équilibre de la CNRACL</a:t>
            </a:r>
          </a:p>
        </p:txBody>
      </p:sp>
      <p:sp>
        <p:nvSpPr>
          <p:cNvPr id="6" name="Espace réservé du texte 2"/>
          <p:cNvSpPr txBox="1">
            <a:spLocks/>
          </p:cNvSpPr>
          <p:nvPr/>
        </p:nvSpPr>
        <p:spPr>
          <a:xfrm>
            <a:off x="179512" y="692696"/>
            <a:ext cx="8712968" cy="640871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just"/>
            <a:endParaRPr lang="fr-FR" sz="1800" b="1" dirty="0">
              <a:solidFill>
                <a:schemeClr val="tx1"/>
              </a:solidFill>
            </a:endParaRPr>
          </a:p>
          <a:p>
            <a:pPr algn="just"/>
            <a:endParaRPr lang="fr-FR" sz="2400" dirty="0">
              <a:solidFill>
                <a:schemeClr val="tx1"/>
              </a:solidFill>
            </a:endParaRPr>
          </a:p>
          <a:p>
            <a:pPr algn="just"/>
            <a:endParaRPr lang="fr-FR" sz="2400" dirty="0">
              <a:solidFill>
                <a:schemeClr val="tx1"/>
              </a:solidFill>
            </a:endParaRPr>
          </a:p>
        </p:txBody>
      </p:sp>
      <p:sp>
        <p:nvSpPr>
          <p:cNvPr id="8" name="Titre 1"/>
          <p:cNvSpPr txBox="1">
            <a:spLocks/>
          </p:cNvSpPr>
          <p:nvPr/>
        </p:nvSpPr>
        <p:spPr>
          <a:xfrm>
            <a:off x="768921" y="404664"/>
            <a:ext cx="7772400" cy="576064"/>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3200" b="1" kern="1200" cap="all">
                <a:solidFill>
                  <a:srgbClr val="272360"/>
                </a:solidFill>
                <a:latin typeface="+mj-lt"/>
                <a:ea typeface="+mj-ea"/>
                <a:cs typeface="+mj-cs"/>
              </a:defRPr>
            </a:lvl1pPr>
          </a:lstStyle>
          <a:p>
            <a:pPr algn="ctr"/>
            <a:r>
              <a:rPr lang="fr-FR" dirty="0"/>
              <a:t>ELEMENTS DE contexte</a:t>
            </a:r>
          </a:p>
        </p:txBody>
      </p:sp>
      <p:pic>
        <p:nvPicPr>
          <p:cNvPr id="3" name="Image 2">
            <a:extLst>
              <a:ext uri="{FF2B5EF4-FFF2-40B4-BE49-F238E27FC236}">
                <a16:creationId xmlns:a16="http://schemas.microsoft.com/office/drawing/2014/main" id="{97BDE568-2409-427D-A5C3-9CD98CF0A5A9}"/>
              </a:ext>
            </a:extLst>
          </p:cNvPr>
          <p:cNvPicPr>
            <a:picLocks noChangeAspect="1"/>
          </p:cNvPicPr>
          <p:nvPr/>
        </p:nvPicPr>
        <p:blipFill>
          <a:blip r:embed="rId3"/>
          <a:stretch>
            <a:fillRect/>
          </a:stretch>
        </p:blipFill>
        <p:spPr>
          <a:xfrm>
            <a:off x="6936645" y="5394205"/>
            <a:ext cx="2047120" cy="987123"/>
          </a:xfrm>
          <a:prstGeom prst="rect">
            <a:avLst/>
          </a:prstGeom>
        </p:spPr>
      </p:pic>
    </p:spTree>
    <p:extLst>
      <p:ext uri="{BB962C8B-B14F-4D97-AF65-F5344CB8AC3E}">
        <p14:creationId xmlns:p14="http://schemas.microsoft.com/office/powerpoint/2010/main" val="27645469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B1A1B-AB87-2C85-6C3A-E452D68D1C03}"/>
              </a:ext>
            </a:extLst>
          </p:cNvPr>
          <p:cNvSpPr>
            <a:spLocks noGrp="1"/>
          </p:cNvSpPr>
          <p:nvPr>
            <p:ph type="title"/>
          </p:nvPr>
        </p:nvSpPr>
        <p:spPr>
          <a:xfrm>
            <a:off x="539552" y="476672"/>
            <a:ext cx="7488832" cy="432048"/>
          </a:xfrm>
        </p:spPr>
        <p:txBody>
          <a:bodyPr/>
          <a:lstStyle/>
          <a:p>
            <a:r>
              <a:rPr lang="fr-FR" dirty="0"/>
              <a:t>                ELEMENTS DE CONTEXTE</a:t>
            </a:r>
          </a:p>
        </p:txBody>
      </p:sp>
      <p:sp>
        <p:nvSpPr>
          <p:cNvPr id="3" name="Espace réservé du contenu 2">
            <a:extLst>
              <a:ext uri="{FF2B5EF4-FFF2-40B4-BE49-F238E27FC236}">
                <a16:creationId xmlns:a16="http://schemas.microsoft.com/office/drawing/2014/main" id="{50885DDF-9AD1-9F1A-59C4-1E0E03856723}"/>
              </a:ext>
            </a:extLst>
          </p:cNvPr>
          <p:cNvSpPr>
            <a:spLocks noGrp="1"/>
          </p:cNvSpPr>
          <p:nvPr>
            <p:ph idx="1"/>
          </p:nvPr>
        </p:nvSpPr>
        <p:spPr>
          <a:xfrm>
            <a:off x="1043608" y="1196752"/>
            <a:ext cx="7488832" cy="4248472"/>
          </a:xfrm>
        </p:spPr>
        <p:txBody>
          <a:bodyPr>
            <a:normAutofit fontScale="92500" lnSpcReduction="20000"/>
          </a:bodyPr>
          <a:lstStyle/>
          <a:p>
            <a:pPr marL="0" indent="0" algn="just">
              <a:buNone/>
            </a:pPr>
            <a:r>
              <a:rPr lang="fr-FR" dirty="0"/>
              <a:t>- Le rapport de la Direction Générale des Collectivités Locales fait ressortir, pour 2024, une baisse prévisionnelle de l’épargne brute à laquelle n’échappe pas notre commune (voir Compte Administratif).</a:t>
            </a:r>
          </a:p>
          <a:p>
            <a:pPr marL="0" indent="0" algn="just">
              <a:buNone/>
            </a:pPr>
            <a:r>
              <a:rPr lang="fr-FR" dirty="0"/>
              <a:t>Dans le contexte morose décrit plus haut, il est à craindre que les dépenses de fonctionnement continuent à augmenter plus vite que les recettes.</a:t>
            </a:r>
          </a:p>
          <a:p>
            <a:pPr marL="0" indent="0" algn="just">
              <a:buNone/>
            </a:pPr>
            <a:r>
              <a:rPr lang="fr-FR" dirty="0"/>
              <a:t>Les excédents budgétaires générés sur les derniers exercices contribuent au montage budgétaire 2025.</a:t>
            </a:r>
          </a:p>
          <a:p>
            <a:pPr marL="0" indent="0">
              <a:buNone/>
            </a:pPr>
            <a:r>
              <a:rPr lang="fr-FR" dirty="0"/>
              <a:t>Dans ce contexte, et alors que les incidences de la loi de finances pour 2025 sur les finances locales ne sont pas encore connues, la prudence s’impose.</a:t>
            </a:r>
          </a:p>
        </p:txBody>
      </p:sp>
      <p:sp>
        <p:nvSpPr>
          <p:cNvPr id="4" name="Espace réservé de la date 3">
            <a:extLst>
              <a:ext uri="{FF2B5EF4-FFF2-40B4-BE49-F238E27FC236}">
                <a16:creationId xmlns:a16="http://schemas.microsoft.com/office/drawing/2014/main" id="{446E0B9A-0E2D-244F-C1BF-284D1A6B4AC5}"/>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8A932AA6-962D-A3B6-F3EC-35542D9EBC80}"/>
              </a:ext>
            </a:extLst>
          </p:cNvPr>
          <p:cNvSpPr>
            <a:spLocks noGrp="1"/>
          </p:cNvSpPr>
          <p:nvPr>
            <p:ph type="sldNum" sz="quarter" idx="12"/>
          </p:nvPr>
        </p:nvSpPr>
        <p:spPr/>
        <p:txBody>
          <a:bodyPr/>
          <a:lstStyle/>
          <a:p>
            <a:fld id="{1A4AB998-FB24-4D55-85BD-932B30BB390E}" type="slidenum">
              <a:rPr lang="fr-FR" smtClean="0"/>
              <a:pPr/>
              <a:t>49</a:t>
            </a:fld>
            <a:endParaRPr lang="fr-FR" dirty="0"/>
          </a:p>
        </p:txBody>
      </p:sp>
      <p:pic>
        <p:nvPicPr>
          <p:cNvPr id="6" name="Image 5">
            <a:extLst>
              <a:ext uri="{FF2B5EF4-FFF2-40B4-BE49-F238E27FC236}">
                <a16:creationId xmlns:a16="http://schemas.microsoft.com/office/drawing/2014/main" id="{304E758F-C595-6C6E-A03B-8C30AB3D362D}"/>
              </a:ext>
            </a:extLst>
          </p:cNvPr>
          <p:cNvPicPr>
            <a:picLocks noChangeAspect="1"/>
          </p:cNvPicPr>
          <p:nvPr/>
        </p:nvPicPr>
        <p:blipFill>
          <a:blip r:embed="rId2"/>
          <a:stretch>
            <a:fillRect/>
          </a:stretch>
        </p:blipFill>
        <p:spPr>
          <a:xfrm>
            <a:off x="6686872" y="5279064"/>
            <a:ext cx="1883827" cy="908383"/>
          </a:xfrm>
          <a:prstGeom prst="rect">
            <a:avLst/>
          </a:prstGeom>
        </p:spPr>
      </p:pic>
    </p:spTree>
    <p:extLst>
      <p:ext uri="{BB962C8B-B14F-4D97-AF65-F5344CB8AC3E}">
        <p14:creationId xmlns:p14="http://schemas.microsoft.com/office/powerpoint/2010/main" val="3294406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190A5-A1B7-C3AB-FCBF-8173146237A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D061B75-C2CE-61B8-331F-A361BA8CC4FB}"/>
              </a:ext>
            </a:extLst>
          </p:cNvPr>
          <p:cNvSpPr>
            <a:spLocks noGrp="1"/>
          </p:cNvSpPr>
          <p:nvPr>
            <p:ph type="title"/>
          </p:nvPr>
        </p:nvSpPr>
        <p:spPr>
          <a:xfrm>
            <a:off x="467544" y="508534"/>
            <a:ext cx="7920880" cy="432048"/>
          </a:xfrm>
        </p:spPr>
        <p:txBody>
          <a:bodyPr/>
          <a:lstStyle/>
          <a:p>
            <a:r>
              <a:rPr lang="fr-FR" dirty="0"/>
              <a:t>SECTION DE FONCTIONNEMENT – DEPENSES</a:t>
            </a:r>
          </a:p>
        </p:txBody>
      </p:sp>
      <p:sp>
        <p:nvSpPr>
          <p:cNvPr id="3" name="Espace réservé du contenu 2">
            <a:extLst>
              <a:ext uri="{FF2B5EF4-FFF2-40B4-BE49-F238E27FC236}">
                <a16:creationId xmlns:a16="http://schemas.microsoft.com/office/drawing/2014/main" id="{7C9204D9-E7B1-6878-A96F-1950C00CC06A}"/>
              </a:ext>
            </a:extLst>
          </p:cNvPr>
          <p:cNvSpPr>
            <a:spLocks noGrp="1"/>
          </p:cNvSpPr>
          <p:nvPr>
            <p:ph idx="1"/>
          </p:nvPr>
        </p:nvSpPr>
        <p:spPr>
          <a:xfrm>
            <a:off x="539552" y="1268760"/>
            <a:ext cx="8136904" cy="4284476"/>
          </a:xfrm>
        </p:spPr>
        <p:txBody>
          <a:bodyPr>
            <a:normAutofit fontScale="92500" lnSpcReduction="10000"/>
          </a:bodyPr>
          <a:lstStyle/>
          <a:p>
            <a:r>
              <a:rPr lang="fr-FR" b="1" u="sng" dirty="0"/>
              <a:t>Chapitre 011 – Charges à  caractère général</a:t>
            </a:r>
          </a:p>
          <a:p>
            <a:pPr algn="just"/>
            <a:r>
              <a:rPr lang="fr-FR" dirty="0"/>
              <a:t>Les variations constatées pour certains articles, entre 2023/2024, proviennent de changements d’imputation effectués à la demande du Service de Gestion Comptable, notamment :</a:t>
            </a:r>
          </a:p>
          <a:p>
            <a:pPr marL="893763" indent="-893763" algn="just">
              <a:buNone/>
            </a:pPr>
            <a:r>
              <a:rPr lang="fr-FR" dirty="0"/>
              <a:t>	- Autres +14 K€(61358) :locations autres que 	les véhicules,</a:t>
            </a:r>
          </a:p>
          <a:p>
            <a:pPr marL="0" indent="0" algn="just">
              <a:buNone/>
            </a:pPr>
            <a:r>
              <a:rPr lang="fr-FR" dirty="0"/>
              <a:t>	- Terrains + 60 K€ (61521) pour des dépenses 	enregistrées en investissement en 2023 (stades) 	et un 	décalage de facturation 2023/2024  	(cimetières)</a:t>
            </a:r>
          </a:p>
        </p:txBody>
      </p:sp>
      <p:sp>
        <p:nvSpPr>
          <p:cNvPr id="4" name="Espace réservé de la date 3">
            <a:extLst>
              <a:ext uri="{FF2B5EF4-FFF2-40B4-BE49-F238E27FC236}">
                <a16:creationId xmlns:a16="http://schemas.microsoft.com/office/drawing/2014/main" id="{9D8B1A94-DF69-DAF5-FFDB-D907A4395CD5}"/>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DB051A0F-5002-A0B8-1309-7153641471DB}"/>
              </a:ext>
            </a:extLst>
          </p:cNvPr>
          <p:cNvSpPr>
            <a:spLocks noGrp="1"/>
          </p:cNvSpPr>
          <p:nvPr>
            <p:ph type="sldNum" sz="quarter" idx="12"/>
          </p:nvPr>
        </p:nvSpPr>
        <p:spPr/>
        <p:txBody>
          <a:bodyPr/>
          <a:lstStyle/>
          <a:p>
            <a:fld id="{1A4AB998-FB24-4D55-85BD-932B30BB390E}" type="slidenum">
              <a:rPr lang="fr-FR" smtClean="0"/>
              <a:pPr/>
              <a:t>5</a:t>
            </a:fld>
            <a:endParaRPr lang="fr-FR" dirty="0"/>
          </a:p>
        </p:txBody>
      </p:sp>
      <p:pic>
        <p:nvPicPr>
          <p:cNvPr id="6" name="Image 5">
            <a:extLst>
              <a:ext uri="{FF2B5EF4-FFF2-40B4-BE49-F238E27FC236}">
                <a16:creationId xmlns:a16="http://schemas.microsoft.com/office/drawing/2014/main" id="{A4DD766A-9A60-7887-8EE7-0290AA227737}"/>
              </a:ext>
            </a:extLst>
          </p:cNvPr>
          <p:cNvPicPr>
            <a:picLocks noChangeAspect="1"/>
          </p:cNvPicPr>
          <p:nvPr/>
        </p:nvPicPr>
        <p:blipFill>
          <a:blip r:embed="rId2"/>
          <a:stretch>
            <a:fillRect/>
          </a:stretch>
        </p:blipFill>
        <p:spPr>
          <a:xfrm>
            <a:off x="6936645" y="5441083"/>
            <a:ext cx="1883827" cy="908383"/>
          </a:xfrm>
          <a:prstGeom prst="rect">
            <a:avLst/>
          </a:prstGeom>
        </p:spPr>
      </p:pic>
    </p:spTree>
    <p:extLst>
      <p:ext uri="{BB962C8B-B14F-4D97-AF65-F5344CB8AC3E}">
        <p14:creationId xmlns:p14="http://schemas.microsoft.com/office/powerpoint/2010/main" val="5855078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EDD9AB-9E90-46D0-A3A9-B5886572652F}"/>
              </a:ext>
            </a:extLst>
          </p:cNvPr>
          <p:cNvSpPr>
            <a:spLocks noGrp="1"/>
          </p:cNvSpPr>
          <p:nvPr>
            <p:ph type="title"/>
          </p:nvPr>
        </p:nvSpPr>
        <p:spPr>
          <a:xfrm>
            <a:off x="467544" y="471587"/>
            <a:ext cx="7632848" cy="432048"/>
          </a:xfrm>
        </p:spPr>
        <p:txBody>
          <a:bodyPr/>
          <a:lstStyle/>
          <a:p>
            <a:r>
              <a:rPr lang="fr-FR" dirty="0"/>
              <a:t>Section de fonctionnement–Dépenses 2025</a:t>
            </a:r>
          </a:p>
        </p:txBody>
      </p:sp>
      <p:sp>
        <p:nvSpPr>
          <p:cNvPr id="3" name="Espace réservé du contenu 2">
            <a:extLst>
              <a:ext uri="{FF2B5EF4-FFF2-40B4-BE49-F238E27FC236}">
                <a16:creationId xmlns:a16="http://schemas.microsoft.com/office/drawing/2014/main" id="{91F00433-E050-4E43-A3B0-BE14D2BD2D98}"/>
              </a:ext>
            </a:extLst>
          </p:cNvPr>
          <p:cNvSpPr>
            <a:spLocks noGrp="1"/>
          </p:cNvSpPr>
          <p:nvPr>
            <p:ph idx="1"/>
          </p:nvPr>
        </p:nvSpPr>
        <p:spPr>
          <a:xfrm>
            <a:off x="683568" y="1268760"/>
            <a:ext cx="7704856" cy="4608513"/>
          </a:xfrm>
        </p:spPr>
        <p:txBody>
          <a:bodyPr>
            <a:normAutofit fontScale="55000" lnSpcReduction="20000"/>
          </a:bodyPr>
          <a:lstStyle/>
          <a:p>
            <a:r>
              <a:rPr lang="fr-FR" sz="4400" b="1" u="sng" dirty="0"/>
              <a:t>Chapitre 011 – charges à caractère général : 2 900 000 €</a:t>
            </a:r>
          </a:p>
          <a:p>
            <a:pPr algn="just">
              <a:buFontTx/>
              <a:buChar char="-"/>
            </a:pPr>
            <a:r>
              <a:rPr lang="fr-FR" sz="4400" dirty="0"/>
              <a:t>Dépenses susceptibles de subir des hausses tarifaires compte-tenu du contexte international</a:t>
            </a:r>
            <a:r>
              <a:rPr lang="fr-FR" sz="4400" dirty="0">
                <a:solidFill>
                  <a:srgbClr val="FF0000"/>
                </a:solidFill>
              </a:rPr>
              <a:t>, </a:t>
            </a:r>
            <a:r>
              <a:rPr lang="fr-FR" sz="4400" dirty="0"/>
              <a:t>notamment les mesures prises par les USA ;</a:t>
            </a:r>
          </a:p>
          <a:p>
            <a:pPr algn="just">
              <a:buFontTx/>
              <a:buChar char="-"/>
            </a:pPr>
            <a:r>
              <a:rPr lang="fr-FR" sz="4400" dirty="0"/>
              <a:t>Fortes tensions sur le tarif du</a:t>
            </a:r>
            <a:r>
              <a:rPr lang="fr-FR" sz="4400" dirty="0">
                <a:solidFill>
                  <a:srgbClr val="FF0000"/>
                </a:solidFill>
              </a:rPr>
              <a:t> </a:t>
            </a:r>
            <a:r>
              <a:rPr lang="fr-FR" sz="4400" dirty="0"/>
              <a:t>gaz (+85%) ;</a:t>
            </a:r>
          </a:p>
          <a:p>
            <a:pPr algn="just">
              <a:buFontTx/>
              <a:buChar char="-"/>
            </a:pPr>
            <a:r>
              <a:rPr lang="fr-FR" sz="4400" dirty="0"/>
              <a:t>Cadrage des crédits des services ;</a:t>
            </a:r>
          </a:p>
          <a:p>
            <a:pPr algn="just">
              <a:buFontTx/>
              <a:buChar char="-"/>
            </a:pPr>
            <a:r>
              <a:rPr lang="fr-FR" sz="4400" dirty="0"/>
              <a:t>Coût des assurances toujours très élevé ;</a:t>
            </a:r>
          </a:p>
          <a:p>
            <a:pPr algn="just">
              <a:buFontTx/>
              <a:buChar char="-"/>
            </a:pPr>
            <a:r>
              <a:rPr lang="fr-FR" sz="4400" dirty="0"/>
              <a:t>Animations - Evènements : les temps d’art, tour cycliste Poitou-Charentes ;</a:t>
            </a:r>
          </a:p>
          <a:p>
            <a:pPr algn="just">
              <a:buFontTx/>
              <a:buChar char="-"/>
            </a:pPr>
            <a:r>
              <a:rPr lang="fr-FR" sz="4400" dirty="0"/>
              <a:t>Réserve de 400 KE (anciennes dépenses imprévues, poste n’existant plus en M57) qui permet un arbitrage budgétaire en cours d’année.</a:t>
            </a:r>
          </a:p>
          <a:p>
            <a:pPr algn="just">
              <a:buFontTx/>
              <a:buChar char="-"/>
            </a:pPr>
            <a:endParaRPr lang="fr-FR" sz="4400" dirty="0"/>
          </a:p>
          <a:p>
            <a:pPr algn="just">
              <a:buFontTx/>
              <a:buChar char="-"/>
            </a:pPr>
            <a:endParaRPr lang="fr-FR" sz="4400" dirty="0"/>
          </a:p>
          <a:p>
            <a:pPr algn="just">
              <a:buFontTx/>
              <a:buChar char="-"/>
            </a:pPr>
            <a:endParaRPr lang="fr-FR" sz="4400" dirty="0"/>
          </a:p>
          <a:p>
            <a:pPr>
              <a:buFontTx/>
              <a:buChar char="-"/>
            </a:pPr>
            <a:endParaRPr lang="fr-FR" dirty="0"/>
          </a:p>
        </p:txBody>
      </p:sp>
      <p:sp>
        <p:nvSpPr>
          <p:cNvPr id="4" name="Espace réservé de la date 3">
            <a:extLst>
              <a:ext uri="{FF2B5EF4-FFF2-40B4-BE49-F238E27FC236}">
                <a16:creationId xmlns:a16="http://schemas.microsoft.com/office/drawing/2014/main" id="{711CA977-389C-4F1C-8F28-412192910083}"/>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50611971-8B01-49CA-965D-C825B9D5845A}"/>
              </a:ext>
            </a:extLst>
          </p:cNvPr>
          <p:cNvSpPr>
            <a:spLocks noGrp="1"/>
          </p:cNvSpPr>
          <p:nvPr>
            <p:ph type="sldNum" sz="quarter" idx="12"/>
          </p:nvPr>
        </p:nvSpPr>
        <p:spPr/>
        <p:txBody>
          <a:bodyPr/>
          <a:lstStyle/>
          <a:p>
            <a:fld id="{1A4AB998-FB24-4D55-85BD-932B30BB390E}" type="slidenum">
              <a:rPr lang="fr-FR" smtClean="0"/>
              <a:pPr/>
              <a:t>50</a:t>
            </a:fld>
            <a:endParaRPr lang="fr-FR" dirty="0"/>
          </a:p>
        </p:txBody>
      </p:sp>
      <p:pic>
        <p:nvPicPr>
          <p:cNvPr id="6" name="Image 5">
            <a:extLst>
              <a:ext uri="{FF2B5EF4-FFF2-40B4-BE49-F238E27FC236}">
                <a16:creationId xmlns:a16="http://schemas.microsoft.com/office/drawing/2014/main" id="{20B0E1F0-CEEE-4DE3-8508-36C68553B820}"/>
              </a:ext>
            </a:extLst>
          </p:cNvPr>
          <p:cNvPicPr>
            <a:picLocks noChangeAspect="1"/>
          </p:cNvPicPr>
          <p:nvPr/>
        </p:nvPicPr>
        <p:blipFill>
          <a:blip r:embed="rId2"/>
          <a:stretch>
            <a:fillRect/>
          </a:stretch>
        </p:blipFill>
        <p:spPr>
          <a:xfrm>
            <a:off x="6936645" y="5328929"/>
            <a:ext cx="1883827" cy="908383"/>
          </a:xfrm>
          <a:prstGeom prst="rect">
            <a:avLst/>
          </a:prstGeom>
        </p:spPr>
      </p:pic>
    </p:spTree>
    <p:extLst>
      <p:ext uri="{BB962C8B-B14F-4D97-AF65-F5344CB8AC3E}">
        <p14:creationId xmlns:p14="http://schemas.microsoft.com/office/powerpoint/2010/main" val="9227832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5FC46A-1347-4A97-9189-1C38C2E5D700}"/>
              </a:ext>
            </a:extLst>
          </p:cNvPr>
          <p:cNvSpPr>
            <a:spLocks noGrp="1"/>
          </p:cNvSpPr>
          <p:nvPr>
            <p:ph type="title"/>
          </p:nvPr>
        </p:nvSpPr>
        <p:spPr>
          <a:xfrm>
            <a:off x="467544" y="501604"/>
            <a:ext cx="7776864" cy="432048"/>
          </a:xfrm>
        </p:spPr>
        <p:txBody>
          <a:bodyPr/>
          <a:lstStyle/>
          <a:p>
            <a:r>
              <a:rPr lang="fr-FR" dirty="0"/>
              <a:t>Section de fonctionnement– Dépenses 2025</a:t>
            </a:r>
          </a:p>
        </p:txBody>
      </p:sp>
      <p:sp>
        <p:nvSpPr>
          <p:cNvPr id="3" name="Espace réservé du contenu 2">
            <a:extLst>
              <a:ext uri="{FF2B5EF4-FFF2-40B4-BE49-F238E27FC236}">
                <a16:creationId xmlns:a16="http://schemas.microsoft.com/office/drawing/2014/main" id="{ECBFA781-C169-49CA-B719-BA7621342D6E}"/>
              </a:ext>
            </a:extLst>
          </p:cNvPr>
          <p:cNvSpPr>
            <a:spLocks noGrp="1"/>
          </p:cNvSpPr>
          <p:nvPr>
            <p:ph idx="1"/>
          </p:nvPr>
        </p:nvSpPr>
        <p:spPr>
          <a:xfrm>
            <a:off x="448415" y="1196751"/>
            <a:ext cx="8247170" cy="4464497"/>
          </a:xfrm>
        </p:spPr>
        <p:txBody>
          <a:bodyPr>
            <a:normAutofit fontScale="92500"/>
          </a:bodyPr>
          <a:lstStyle/>
          <a:p>
            <a:pPr algn="just"/>
            <a:r>
              <a:rPr lang="fr-FR" b="1" u="sng" dirty="0"/>
              <a:t>Chapitre 012 – Charges de personnel : 5 815 000 €</a:t>
            </a:r>
          </a:p>
          <a:p>
            <a:pPr algn="just"/>
            <a:r>
              <a:rPr lang="fr-FR" dirty="0"/>
              <a:t>Simulées à environ </a:t>
            </a:r>
            <a:r>
              <a:rPr lang="fr-FR" b="1" dirty="0"/>
              <a:t>+2%, </a:t>
            </a:r>
            <a:r>
              <a:rPr lang="fr-FR" dirty="0"/>
              <a:t>hors assurance par rapport à 2024 ;</a:t>
            </a:r>
          </a:p>
          <a:p>
            <a:pPr algn="just"/>
            <a:r>
              <a:rPr lang="fr-FR" dirty="0"/>
              <a:t>Au 1</a:t>
            </a:r>
            <a:r>
              <a:rPr lang="fr-FR" baseline="30000" dirty="0"/>
              <a:t>er</a:t>
            </a:r>
            <a:r>
              <a:rPr lang="fr-FR" dirty="0"/>
              <a:t> janvier 2025, en pourvus, 113 agents titulaires et 6 contractuels permanents correspondant à 114,59 Equivalent Temps Plein ;</a:t>
            </a:r>
          </a:p>
          <a:p>
            <a:pPr algn="just"/>
            <a:r>
              <a:rPr lang="fr-FR" dirty="0"/>
              <a:t>Facteurs exogènes : hausse de 3 points (1</a:t>
            </a:r>
            <a:r>
              <a:rPr lang="fr-FR" baseline="30000" dirty="0"/>
              <a:t>er</a:t>
            </a:r>
            <a:r>
              <a:rPr lang="fr-FR" dirty="0"/>
              <a:t> étage de la fusée) de la cotisation CNRACL (+80K€), cotisation URSSAF ;</a:t>
            </a:r>
          </a:p>
          <a:p>
            <a:pPr algn="just"/>
            <a:r>
              <a:rPr lang="fr-FR" dirty="0"/>
              <a:t>Facteurs endogènes : se neutralisent en plus et moins. </a:t>
            </a:r>
          </a:p>
        </p:txBody>
      </p:sp>
      <p:sp>
        <p:nvSpPr>
          <p:cNvPr id="4" name="Espace réservé de la date 3">
            <a:extLst>
              <a:ext uri="{FF2B5EF4-FFF2-40B4-BE49-F238E27FC236}">
                <a16:creationId xmlns:a16="http://schemas.microsoft.com/office/drawing/2014/main" id="{54F64F85-8AFB-47A2-BC40-1C7F16B81473}"/>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28FFD9AC-6FA6-4240-A674-2E7B7F09BA05}"/>
              </a:ext>
            </a:extLst>
          </p:cNvPr>
          <p:cNvSpPr>
            <a:spLocks noGrp="1"/>
          </p:cNvSpPr>
          <p:nvPr>
            <p:ph type="sldNum" sz="quarter" idx="12"/>
          </p:nvPr>
        </p:nvSpPr>
        <p:spPr/>
        <p:txBody>
          <a:bodyPr/>
          <a:lstStyle/>
          <a:p>
            <a:fld id="{1A4AB998-FB24-4D55-85BD-932B30BB390E}" type="slidenum">
              <a:rPr lang="fr-FR" smtClean="0"/>
              <a:pPr/>
              <a:t>51</a:t>
            </a:fld>
            <a:endParaRPr lang="fr-FR" dirty="0"/>
          </a:p>
        </p:txBody>
      </p:sp>
      <p:pic>
        <p:nvPicPr>
          <p:cNvPr id="6" name="Image 5">
            <a:extLst>
              <a:ext uri="{FF2B5EF4-FFF2-40B4-BE49-F238E27FC236}">
                <a16:creationId xmlns:a16="http://schemas.microsoft.com/office/drawing/2014/main" id="{6367E63B-DE73-4DA6-9C47-8FF8A27A1EEB}"/>
              </a:ext>
            </a:extLst>
          </p:cNvPr>
          <p:cNvPicPr>
            <a:picLocks noChangeAspect="1"/>
          </p:cNvPicPr>
          <p:nvPr/>
        </p:nvPicPr>
        <p:blipFill>
          <a:blip r:embed="rId2"/>
          <a:stretch>
            <a:fillRect/>
          </a:stretch>
        </p:blipFill>
        <p:spPr>
          <a:xfrm>
            <a:off x="6811758" y="5470155"/>
            <a:ext cx="1883827" cy="908383"/>
          </a:xfrm>
          <a:prstGeom prst="rect">
            <a:avLst/>
          </a:prstGeom>
        </p:spPr>
      </p:pic>
    </p:spTree>
    <p:extLst>
      <p:ext uri="{BB962C8B-B14F-4D97-AF65-F5344CB8AC3E}">
        <p14:creationId xmlns:p14="http://schemas.microsoft.com/office/powerpoint/2010/main" val="5609981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0C4CEB-6EDA-402A-AB52-4D306BF3150C}"/>
              </a:ext>
            </a:extLst>
          </p:cNvPr>
          <p:cNvSpPr>
            <a:spLocks noGrp="1"/>
          </p:cNvSpPr>
          <p:nvPr>
            <p:ph type="title"/>
          </p:nvPr>
        </p:nvSpPr>
        <p:spPr>
          <a:xfrm>
            <a:off x="467544" y="483568"/>
            <a:ext cx="7632848" cy="432048"/>
          </a:xfrm>
        </p:spPr>
        <p:txBody>
          <a:bodyPr/>
          <a:lstStyle/>
          <a:p>
            <a:r>
              <a:rPr lang="fr-FR" dirty="0"/>
              <a:t>Section de fonctionnement– Dépenses 2025</a:t>
            </a:r>
          </a:p>
        </p:txBody>
      </p:sp>
      <p:sp>
        <p:nvSpPr>
          <p:cNvPr id="3" name="Espace réservé du contenu 2">
            <a:extLst>
              <a:ext uri="{FF2B5EF4-FFF2-40B4-BE49-F238E27FC236}">
                <a16:creationId xmlns:a16="http://schemas.microsoft.com/office/drawing/2014/main" id="{F8364C23-2963-439D-BC7F-0273FA24206F}"/>
              </a:ext>
            </a:extLst>
          </p:cNvPr>
          <p:cNvSpPr>
            <a:spLocks noGrp="1"/>
          </p:cNvSpPr>
          <p:nvPr>
            <p:ph idx="1"/>
          </p:nvPr>
        </p:nvSpPr>
        <p:spPr>
          <a:xfrm>
            <a:off x="611560" y="1140962"/>
            <a:ext cx="7848872" cy="4248472"/>
          </a:xfrm>
        </p:spPr>
        <p:txBody>
          <a:bodyPr>
            <a:normAutofit fontScale="92500"/>
          </a:bodyPr>
          <a:lstStyle/>
          <a:p>
            <a:pPr algn="just"/>
            <a:r>
              <a:rPr lang="fr-FR" sz="2400" b="1" u="sng" dirty="0"/>
              <a:t>Chapitre 65 – charges de gestion courante(1 070 000 €)</a:t>
            </a:r>
          </a:p>
          <a:p>
            <a:pPr algn="just"/>
            <a:r>
              <a:rPr lang="fr-FR" sz="2400" dirty="0"/>
              <a:t>Objectif : compte-tenu du contexte, maintenir la subvention allouée au CCAS à son niveau de 2023 (161K€) ;</a:t>
            </a:r>
          </a:p>
          <a:p>
            <a:pPr algn="just"/>
            <a:r>
              <a:rPr lang="fr-FR" sz="2400" dirty="0"/>
              <a:t>Subvention 1</a:t>
            </a:r>
            <a:r>
              <a:rPr lang="fr-FR" sz="2400" baseline="30000" dirty="0"/>
              <a:t>ère</a:t>
            </a:r>
            <a:r>
              <a:rPr lang="fr-FR" sz="2400" dirty="0"/>
              <a:t> part pour BA du lotissement de Gâte-Râpe (250 K€) et subvention inchangée au BA du camping (20K€) ;</a:t>
            </a:r>
          </a:p>
          <a:p>
            <a:pPr algn="just"/>
            <a:r>
              <a:rPr lang="fr-FR" sz="2400" dirty="0"/>
              <a:t>OGEC : contribution loi école de la confiance ;</a:t>
            </a:r>
          </a:p>
          <a:p>
            <a:pPr algn="just"/>
            <a:r>
              <a:rPr lang="fr-FR" sz="2400" dirty="0"/>
              <a:t>Subventions aux associations à arbitrer avec un objectif de réduction de l’ordre de 20 K€ à périmètre identique ;</a:t>
            </a:r>
          </a:p>
          <a:p>
            <a:pPr algn="just"/>
            <a:r>
              <a:rPr lang="fr-FR" sz="2400" dirty="0"/>
              <a:t>Subventions complément aide à la pierre production de Logements Locatifs Sociaux (estimées à 35K€) + contribution Opération Programmée d’Amélioration de l’Habitat/RU.</a:t>
            </a:r>
          </a:p>
        </p:txBody>
      </p:sp>
      <p:sp>
        <p:nvSpPr>
          <p:cNvPr id="4" name="Espace réservé de la date 3">
            <a:extLst>
              <a:ext uri="{FF2B5EF4-FFF2-40B4-BE49-F238E27FC236}">
                <a16:creationId xmlns:a16="http://schemas.microsoft.com/office/drawing/2014/main" id="{C886E2AF-BA4F-4CCF-9911-9A3ABD9FE91D}"/>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1843C9B0-82A5-49C6-8171-855F1F270AC1}"/>
              </a:ext>
            </a:extLst>
          </p:cNvPr>
          <p:cNvSpPr>
            <a:spLocks noGrp="1"/>
          </p:cNvSpPr>
          <p:nvPr>
            <p:ph type="sldNum" sz="quarter" idx="12"/>
          </p:nvPr>
        </p:nvSpPr>
        <p:spPr/>
        <p:txBody>
          <a:bodyPr/>
          <a:lstStyle/>
          <a:p>
            <a:fld id="{1A4AB998-FB24-4D55-85BD-932B30BB390E}" type="slidenum">
              <a:rPr lang="fr-FR" smtClean="0"/>
              <a:pPr/>
              <a:t>52</a:t>
            </a:fld>
            <a:endParaRPr lang="fr-FR" dirty="0"/>
          </a:p>
        </p:txBody>
      </p:sp>
      <p:pic>
        <p:nvPicPr>
          <p:cNvPr id="6" name="Image 5">
            <a:extLst>
              <a:ext uri="{FF2B5EF4-FFF2-40B4-BE49-F238E27FC236}">
                <a16:creationId xmlns:a16="http://schemas.microsoft.com/office/drawing/2014/main" id="{6BCDA3BC-892E-4241-8ADC-222199DC6037}"/>
              </a:ext>
            </a:extLst>
          </p:cNvPr>
          <p:cNvPicPr>
            <a:picLocks noChangeAspect="1"/>
          </p:cNvPicPr>
          <p:nvPr/>
        </p:nvPicPr>
        <p:blipFill>
          <a:blip r:embed="rId2"/>
          <a:stretch>
            <a:fillRect/>
          </a:stretch>
        </p:blipFill>
        <p:spPr>
          <a:xfrm>
            <a:off x="6939485" y="5495088"/>
            <a:ext cx="1883827" cy="908383"/>
          </a:xfrm>
          <a:prstGeom prst="rect">
            <a:avLst/>
          </a:prstGeom>
        </p:spPr>
      </p:pic>
    </p:spTree>
    <p:extLst>
      <p:ext uri="{BB962C8B-B14F-4D97-AF65-F5344CB8AC3E}">
        <p14:creationId xmlns:p14="http://schemas.microsoft.com/office/powerpoint/2010/main" val="23213781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307972-F82F-43B7-87C0-5DB3FE5EE0CD}"/>
              </a:ext>
            </a:extLst>
          </p:cNvPr>
          <p:cNvSpPr>
            <a:spLocks noGrp="1"/>
          </p:cNvSpPr>
          <p:nvPr>
            <p:ph type="title"/>
          </p:nvPr>
        </p:nvSpPr>
        <p:spPr>
          <a:xfrm>
            <a:off x="611560" y="492308"/>
            <a:ext cx="7632848" cy="432048"/>
          </a:xfrm>
        </p:spPr>
        <p:txBody>
          <a:bodyPr/>
          <a:lstStyle/>
          <a:p>
            <a:r>
              <a:rPr lang="fr-FR" dirty="0"/>
              <a:t>Section de fonctionnement– Dépenses 2025</a:t>
            </a:r>
          </a:p>
        </p:txBody>
      </p:sp>
      <p:sp>
        <p:nvSpPr>
          <p:cNvPr id="3" name="Espace réservé du contenu 2">
            <a:extLst>
              <a:ext uri="{FF2B5EF4-FFF2-40B4-BE49-F238E27FC236}">
                <a16:creationId xmlns:a16="http://schemas.microsoft.com/office/drawing/2014/main" id="{5795987C-2D64-4528-9F03-8AC38EB7C586}"/>
              </a:ext>
            </a:extLst>
          </p:cNvPr>
          <p:cNvSpPr>
            <a:spLocks noGrp="1"/>
          </p:cNvSpPr>
          <p:nvPr>
            <p:ph idx="1"/>
          </p:nvPr>
        </p:nvSpPr>
        <p:spPr>
          <a:xfrm>
            <a:off x="755576" y="1204570"/>
            <a:ext cx="7344816" cy="4248472"/>
          </a:xfrm>
        </p:spPr>
        <p:txBody>
          <a:bodyPr>
            <a:normAutofit fontScale="92500"/>
          </a:bodyPr>
          <a:lstStyle/>
          <a:p>
            <a:pPr algn="just"/>
            <a:r>
              <a:rPr lang="fr-FR" b="1" u="sng" dirty="0"/>
              <a:t>Autres dépenses :</a:t>
            </a:r>
          </a:p>
          <a:p>
            <a:pPr algn="just"/>
            <a:r>
              <a:rPr lang="fr-FR" dirty="0"/>
              <a:t>Atténuations des recettes (chapitre 014) : 10 000 € et charges spécifiques 1 000 € ;</a:t>
            </a:r>
          </a:p>
          <a:p>
            <a:pPr algn="just"/>
            <a:r>
              <a:rPr lang="fr-FR" dirty="0"/>
              <a:t>Charges financières : 132 000 € ;</a:t>
            </a:r>
          </a:p>
          <a:p>
            <a:pPr algn="just"/>
            <a:r>
              <a:rPr lang="fr-FR" dirty="0"/>
              <a:t>Transferts entre sections (dotations aux amortissements des immobilisations) : 490 000 € ;</a:t>
            </a:r>
          </a:p>
          <a:p>
            <a:pPr algn="just"/>
            <a:r>
              <a:rPr lang="fr-FR" dirty="0"/>
              <a:t>Virement à l’investissement estimé dans ces conditions à </a:t>
            </a:r>
            <a:r>
              <a:rPr lang="fr-FR" b="1" dirty="0"/>
              <a:t>2 584 000 €</a:t>
            </a:r>
          </a:p>
          <a:p>
            <a:pPr algn="just"/>
            <a:r>
              <a:rPr lang="fr-FR" b="1" dirty="0"/>
              <a:t>TOTAL RECETTES DE FCT : 13 002 000 €</a:t>
            </a:r>
          </a:p>
        </p:txBody>
      </p:sp>
      <p:sp>
        <p:nvSpPr>
          <p:cNvPr id="4" name="Espace réservé de la date 3">
            <a:extLst>
              <a:ext uri="{FF2B5EF4-FFF2-40B4-BE49-F238E27FC236}">
                <a16:creationId xmlns:a16="http://schemas.microsoft.com/office/drawing/2014/main" id="{0C0926D1-9B3C-4BBF-88F1-D854D3189F35}"/>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A390C42C-E00B-4D64-A227-3332D2F3541D}"/>
              </a:ext>
            </a:extLst>
          </p:cNvPr>
          <p:cNvSpPr>
            <a:spLocks noGrp="1"/>
          </p:cNvSpPr>
          <p:nvPr>
            <p:ph type="sldNum" sz="quarter" idx="12"/>
          </p:nvPr>
        </p:nvSpPr>
        <p:spPr/>
        <p:txBody>
          <a:bodyPr/>
          <a:lstStyle/>
          <a:p>
            <a:fld id="{1A4AB998-FB24-4D55-85BD-932B30BB390E}" type="slidenum">
              <a:rPr lang="fr-FR" smtClean="0"/>
              <a:pPr/>
              <a:t>53</a:t>
            </a:fld>
            <a:endParaRPr lang="fr-FR" dirty="0"/>
          </a:p>
        </p:txBody>
      </p:sp>
      <p:pic>
        <p:nvPicPr>
          <p:cNvPr id="6" name="Image 5">
            <a:extLst>
              <a:ext uri="{FF2B5EF4-FFF2-40B4-BE49-F238E27FC236}">
                <a16:creationId xmlns:a16="http://schemas.microsoft.com/office/drawing/2014/main" id="{F86C2601-0120-4B77-A5AA-ABEBD14CF02F}"/>
              </a:ext>
            </a:extLst>
          </p:cNvPr>
          <p:cNvPicPr>
            <a:picLocks noChangeAspect="1"/>
          </p:cNvPicPr>
          <p:nvPr/>
        </p:nvPicPr>
        <p:blipFill>
          <a:blip r:embed="rId2"/>
          <a:stretch>
            <a:fillRect/>
          </a:stretch>
        </p:blipFill>
        <p:spPr>
          <a:xfrm>
            <a:off x="6936645" y="5256921"/>
            <a:ext cx="1883827" cy="908383"/>
          </a:xfrm>
          <a:prstGeom prst="rect">
            <a:avLst/>
          </a:prstGeom>
        </p:spPr>
      </p:pic>
    </p:spTree>
    <p:extLst>
      <p:ext uri="{BB962C8B-B14F-4D97-AF65-F5344CB8AC3E}">
        <p14:creationId xmlns:p14="http://schemas.microsoft.com/office/powerpoint/2010/main" val="122017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23B3C-7B67-BB6F-F5EA-6D6DE985D936}"/>
              </a:ext>
            </a:extLst>
          </p:cNvPr>
          <p:cNvSpPr>
            <a:spLocks noGrp="1"/>
          </p:cNvSpPr>
          <p:nvPr>
            <p:ph type="title"/>
          </p:nvPr>
        </p:nvSpPr>
        <p:spPr>
          <a:xfrm>
            <a:off x="467544" y="476672"/>
            <a:ext cx="8064896" cy="432048"/>
          </a:xfrm>
        </p:spPr>
        <p:txBody>
          <a:bodyPr/>
          <a:lstStyle/>
          <a:p>
            <a:r>
              <a:rPr lang="fr-FR" dirty="0"/>
              <a:t>Section de fonctionnement – Dépenses 2025 </a:t>
            </a:r>
          </a:p>
        </p:txBody>
      </p:sp>
      <p:sp>
        <p:nvSpPr>
          <p:cNvPr id="4" name="Espace réservé de la date 3">
            <a:extLst>
              <a:ext uri="{FF2B5EF4-FFF2-40B4-BE49-F238E27FC236}">
                <a16:creationId xmlns:a16="http://schemas.microsoft.com/office/drawing/2014/main" id="{47A4BB38-1DAE-D9C2-9194-9BC66C500C8B}"/>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636F94CC-AA85-26B6-CD2E-7438E040F661}"/>
              </a:ext>
            </a:extLst>
          </p:cNvPr>
          <p:cNvSpPr>
            <a:spLocks noGrp="1"/>
          </p:cNvSpPr>
          <p:nvPr>
            <p:ph type="sldNum" sz="quarter" idx="12"/>
          </p:nvPr>
        </p:nvSpPr>
        <p:spPr/>
        <p:txBody>
          <a:bodyPr/>
          <a:lstStyle/>
          <a:p>
            <a:fld id="{1A4AB998-FB24-4D55-85BD-932B30BB390E}" type="slidenum">
              <a:rPr lang="fr-FR" smtClean="0"/>
              <a:pPr/>
              <a:t>54</a:t>
            </a:fld>
            <a:endParaRPr lang="fr-FR" dirty="0"/>
          </a:p>
        </p:txBody>
      </p:sp>
      <p:graphicFrame>
        <p:nvGraphicFramePr>
          <p:cNvPr id="6" name="Espace réservé du contenu 5">
            <a:extLst>
              <a:ext uri="{FF2B5EF4-FFF2-40B4-BE49-F238E27FC236}">
                <a16:creationId xmlns:a16="http://schemas.microsoft.com/office/drawing/2014/main" id="{63773755-1944-44B8-BA45-BBA61F56C403}"/>
              </a:ext>
            </a:extLst>
          </p:cNvPr>
          <p:cNvGraphicFramePr>
            <a:graphicFrameLocks noGrp="1"/>
          </p:cNvGraphicFramePr>
          <p:nvPr>
            <p:ph idx="1"/>
            <p:extLst>
              <p:ext uri="{D42A27DB-BD31-4B8C-83A1-F6EECF244321}">
                <p14:modId xmlns:p14="http://schemas.microsoft.com/office/powerpoint/2010/main" val="1941422879"/>
              </p:ext>
            </p:extLst>
          </p:nvPr>
        </p:nvGraphicFramePr>
        <p:xfrm>
          <a:off x="611560" y="1124744"/>
          <a:ext cx="7560840"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99453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5AC3FB-A074-4880-9282-D0146AE0296D}"/>
              </a:ext>
            </a:extLst>
          </p:cNvPr>
          <p:cNvSpPr>
            <a:spLocks noGrp="1"/>
          </p:cNvSpPr>
          <p:nvPr>
            <p:ph type="title"/>
          </p:nvPr>
        </p:nvSpPr>
        <p:spPr>
          <a:xfrm>
            <a:off x="467544" y="565737"/>
            <a:ext cx="7704856" cy="432048"/>
          </a:xfrm>
        </p:spPr>
        <p:txBody>
          <a:bodyPr/>
          <a:lstStyle/>
          <a:p>
            <a:r>
              <a:rPr lang="fr-FR" dirty="0"/>
              <a:t>Section de fonctionnement – Recettes 2025</a:t>
            </a:r>
          </a:p>
        </p:txBody>
      </p:sp>
      <p:sp>
        <p:nvSpPr>
          <p:cNvPr id="3" name="Espace réservé du contenu 2">
            <a:extLst>
              <a:ext uri="{FF2B5EF4-FFF2-40B4-BE49-F238E27FC236}">
                <a16:creationId xmlns:a16="http://schemas.microsoft.com/office/drawing/2014/main" id="{A0895C40-5B4B-4D42-B913-758C51677F00}"/>
              </a:ext>
            </a:extLst>
          </p:cNvPr>
          <p:cNvSpPr>
            <a:spLocks noGrp="1"/>
          </p:cNvSpPr>
          <p:nvPr>
            <p:ph idx="1"/>
          </p:nvPr>
        </p:nvSpPr>
        <p:spPr>
          <a:xfrm>
            <a:off x="251520" y="1304764"/>
            <a:ext cx="8712968" cy="4248472"/>
          </a:xfrm>
        </p:spPr>
        <p:txBody>
          <a:bodyPr>
            <a:normAutofit lnSpcReduction="10000"/>
          </a:bodyPr>
          <a:lstStyle/>
          <a:p>
            <a:r>
              <a:rPr lang="fr-FR" b="1" u="sng" dirty="0"/>
              <a:t>Chapitre 73–Impôts et taxes ( simulé à 7 258 000 €)</a:t>
            </a:r>
          </a:p>
          <a:p>
            <a:pPr algn="just">
              <a:buFontTx/>
              <a:buChar char="-"/>
            </a:pPr>
            <a:r>
              <a:rPr lang="fr-FR" dirty="0"/>
              <a:t>FNGIR : identique aux années antérieures :  1 005 000 € ;</a:t>
            </a:r>
          </a:p>
          <a:p>
            <a:pPr marL="0" indent="0" algn="just">
              <a:buNone/>
            </a:pPr>
            <a:endParaRPr lang="fr-FR" sz="1300" dirty="0"/>
          </a:p>
          <a:p>
            <a:pPr algn="just">
              <a:buFontTx/>
              <a:buChar char="-"/>
            </a:pPr>
            <a:r>
              <a:rPr lang="fr-FR" dirty="0"/>
              <a:t>Attributions de Compensation versées par GPCU :           1 233 500 € (inchangé) ; Fonds de Péréquation des ressources Inter-Communales</a:t>
            </a:r>
            <a:r>
              <a:rPr lang="fr-FR" dirty="0">
                <a:solidFill>
                  <a:srgbClr val="FF0000"/>
                </a:solidFill>
              </a:rPr>
              <a:t> </a:t>
            </a:r>
            <a:r>
              <a:rPr lang="fr-FR" dirty="0"/>
              <a:t>(FPIC) évalué à 57 000 € et Dotation de Solidarité communautaire à 8 000 €</a:t>
            </a:r>
          </a:p>
          <a:p>
            <a:pPr marL="0" indent="0" algn="just">
              <a:buNone/>
            </a:pPr>
            <a:endParaRPr lang="fr-FR" sz="1400" dirty="0"/>
          </a:p>
          <a:p>
            <a:pPr algn="just">
              <a:buFontTx/>
              <a:buChar char="-"/>
            </a:pPr>
            <a:r>
              <a:rPr lang="fr-FR" dirty="0"/>
              <a:t> « Bloc » taxe sur mutations, taxe s/électricité et droits de place estimé avec prudence : 395 000 €</a:t>
            </a:r>
          </a:p>
          <a:p>
            <a:pPr marL="0" indent="0" algn="just">
              <a:buNone/>
            </a:pPr>
            <a:r>
              <a:rPr lang="fr-FR" sz="1400" dirty="0"/>
              <a:t> </a:t>
            </a:r>
          </a:p>
        </p:txBody>
      </p:sp>
      <p:sp>
        <p:nvSpPr>
          <p:cNvPr id="4" name="Espace réservé de la date 3">
            <a:extLst>
              <a:ext uri="{FF2B5EF4-FFF2-40B4-BE49-F238E27FC236}">
                <a16:creationId xmlns:a16="http://schemas.microsoft.com/office/drawing/2014/main" id="{2E8AA846-0DBC-4C4A-9162-5886B9D5B935}"/>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54D00393-E3DB-44CD-89C4-7EE042DD0293}"/>
              </a:ext>
            </a:extLst>
          </p:cNvPr>
          <p:cNvSpPr>
            <a:spLocks noGrp="1"/>
          </p:cNvSpPr>
          <p:nvPr>
            <p:ph type="sldNum" sz="quarter" idx="12"/>
          </p:nvPr>
        </p:nvSpPr>
        <p:spPr/>
        <p:txBody>
          <a:bodyPr/>
          <a:lstStyle/>
          <a:p>
            <a:fld id="{1A4AB998-FB24-4D55-85BD-932B30BB390E}" type="slidenum">
              <a:rPr lang="fr-FR" smtClean="0"/>
              <a:pPr/>
              <a:t>55</a:t>
            </a:fld>
            <a:endParaRPr lang="fr-FR" dirty="0"/>
          </a:p>
        </p:txBody>
      </p:sp>
      <p:pic>
        <p:nvPicPr>
          <p:cNvPr id="6" name="Image 5">
            <a:extLst>
              <a:ext uri="{FF2B5EF4-FFF2-40B4-BE49-F238E27FC236}">
                <a16:creationId xmlns:a16="http://schemas.microsoft.com/office/drawing/2014/main" id="{F0F8A377-229F-496A-BBEE-8B493C6416FB}"/>
              </a:ext>
            </a:extLst>
          </p:cNvPr>
          <p:cNvPicPr>
            <a:picLocks noChangeAspect="1"/>
          </p:cNvPicPr>
          <p:nvPr/>
        </p:nvPicPr>
        <p:blipFill>
          <a:blip r:embed="rId2"/>
          <a:stretch>
            <a:fillRect/>
          </a:stretch>
        </p:blipFill>
        <p:spPr>
          <a:xfrm>
            <a:off x="6936645" y="5359397"/>
            <a:ext cx="1883827" cy="908383"/>
          </a:xfrm>
          <a:prstGeom prst="rect">
            <a:avLst/>
          </a:prstGeom>
        </p:spPr>
      </p:pic>
    </p:spTree>
    <p:extLst>
      <p:ext uri="{BB962C8B-B14F-4D97-AF65-F5344CB8AC3E}">
        <p14:creationId xmlns:p14="http://schemas.microsoft.com/office/powerpoint/2010/main" val="40486444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81C60B-268B-4FF3-8186-727120618736}"/>
              </a:ext>
            </a:extLst>
          </p:cNvPr>
          <p:cNvSpPr>
            <a:spLocks noGrp="1"/>
          </p:cNvSpPr>
          <p:nvPr>
            <p:ph type="title"/>
          </p:nvPr>
        </p:nvSpPr>
        <p:spPr>
          <a:xfrm>
            <a:off x="467544" y="692696"/>
            <a:ext cx="7704856" cy="432048"/>
          </a:xfrm>
        </p:spPr>
        <p:txBody>
          <a:bodyPr/>
          <a:lstStyle/>
          <a:p>
            <a:r>
              <a:rPr lang="fr-FR" dirty="0"/>
              <a:t>Section de fonctionnement – Recettes 2025</a:t>
            </a:r>
          </a:p>
        </p:txBody>
      </p:sp>
      <p:sp>
        <p:nvSpPr>
          <p:cNvPr id="3" name="Espace réservé du contenu 2">
            <a:extLst>
              <a:ext uri="{FF2B5EF4-FFF2-40B4-BE49-F238E27FC236}">
                <a16:creationId xmlns:a16="http://schemas.microsoft.com/office/drawing/2014/main" id="{D1F47CEA-2A67-4716-ABE4-B3D1330AF84C}"/>
              </a:ext>
            </a:extLst>
          </p:cNvPr>
          <p:cNvSpPr>
            <a:spLocks noGrp="1"/>
          </p:cNvSpPr>
          <p:nvPr>
            <p:ph idx="1"/>
          </p:nvPr>
        </p:nvSpPr>
        <p:spPr>
          <a:xfrm>
            <a:off x="664439" y="1523775"/>
            <a:ext cx="8064896" cy="4248472"/>
          </a:xfrm>
        </p:spPr>
        <p:txBody>
          <a:bodyPr>
            <a:normAutofit/>
          </a:bodyPr>
          <a:lstStyle/>
          <a:p>
            <a:r>
              <a:rPr lang="fr-FR" b="1" u="sng" dirty="0"/>
              <a:t>FISCALITE DIRECTE LOCALE :</a:t>
            </a:r>
          </a:p>
          <a:p>
            <a:r>
              <a:rPr lang="fr-FR" dirty="0"/>
              <a:t>Le détail des explications est donné en pages 19 et 20 du ROB</a:t>
            </a:r>
          </a:p>
          <a:p>
            <a:r>
              <a:rPr lang="fr-FR" dirty="0"/>
              <a:t>La LFI prévoit une revalorisation de 1,7% des bases locatives, chiffre très éloigné des années précédentes. Le produit supplémentaire, dans l’attente de la notification des bases prévisionnelles, est évalué à 75 K€, soit un produit fiscal estimé à      </a:t>
            </a:r>
            <a:r>
              <a:rPr lang="fr-FR" u="sng" dirty="0"/>
              <a:t>4 560 K€.</a:t>
            </a:r>
          </a:p>
        </p:txBody>
      </p:sp>
      <p:sp>
        <p:nvSpPr>
          <p:cNvPr id="4" name="Espace réservé de la date 3">
            <a:extLst>
              <a:ext uri="{FF2B5EF4-FFF2-40B4-BE49-F238E27FC236}">
                <a16:creationId xmlns:a16="http://schemas.microsoft.com/office/drawing/2014/main" id="{B97CD4F6-C455-4F0E-8911-481E00D6F008}"/>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A37C9C70-B89E-4902-9F61-45BA192295C7}"/>
              </a:ext>
            </a:extLst>
          </p:cNvPr>
          <p:cNvSpPr>
            <a:spLocks noGrp="1"/>
          </p:cNvSpPr>
          <p:nvPr>
            <p:ph type="sldNum" sz="quarter" idx="12"/>
          </p:nvPr>
        </p:nvSpPr>
        <p:spPr/>
        <p:txBody>
          <a:bodyPr/>
          <a:lstStyle/>
          <a:p>
            <a:fld id="{1A4AB998-FB24-4D55-85BD-932B30BB390E}" type="slidenum">
              <a:rPr lang="fr-FR" smtClean="0"/>
              <a:pPr/>
              <a:t>56</a:t>
            </a:fld>
            <a:endParaRPr lang="fr-FR" dirty="0"/>
          </a:p>
        </p:txBody>
      </p:sp>
      <p:pic>
        <p:nvPicPr>
          <p:cNvPr id="6" name="Image 5">
            <a:extLst>
              <a:ext uri="{FF2B5EF4-FFF2-40B4-BE49-F238E27FC236}">
                <a16:creationId xmlns:a16="http://schemas.microsoft.com/office/drawing/2014/main" id="{AAE91F19-30AD-4057-8B58-9E44C3546602}"/>
              </a:ext>
            </a:extLst>
          </p:cNvPr>
          <p:cNvPicPr>
            <a:picLocks noChangeAspect="1"/>
          </p:cNvPicPr>
          <p:nvPr/>
        </p:nvPicPr>
        <p:blipFill>
          <a:blip r:embed="rId2"/>
          <a:stretch>
            <a:fillRect/>
          </a:stretch>
        </p:blipFill>
        <p:spPr>
          <a:xfrm>
            <a:off x="6936645" y="5423081"/>
            <a:ext cx="1883827" cy="908383"/>
          </a:xfrm>
          <a:prstGeom prst="rect">
            <a:avLst/>
          </a:prstGeom>
        </p:spPr>
      </p:pic>
    </p:spTree>
    <p:extLst>
      <p:ext uri="{BB962C8B-B14F-4D97-AF65-F5344CB8AC3E}">
        <p14:creationId xmlns:p14="http://schemas.microsoft.com/office/powerpoint/2010/main" val="38069975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DEA978-3510-63A0-C455-516EB04844D6}"/>
              </a:ext>
            </a:extLst>
          </p:cNvPr>
          <p:cNvSpPr>
            <a:spLocks noGrp="1"/>
          </p:cNvSpPr>
          <p:nvPr>
            <p:ph type="title"/>
          </p:nvPr>
        </p:nvSpPr>
        <p:spPr/>
        <p:txBody>
          <a:bodyPr/>
          <a:lstStyle/>
          <a:p>
            <a:r>
              <a:rPr lang="fr-FR" dirty="0"/>
              <a:t>Section de fonctionnement –Recettes 2025</a:t>
            </a:r>
          </a:p>
        </p:txBody>
      </p:sp>
      <p:sp>
        <p:nvSpPr>
          <p:cNvPr id="3" name="Espace réservé du contenu 2">
            <a:extLst>
              <a:ext uri="{FF2B5EF4-FFF2-40B4-BE49-F238E27FC236}">
                <a16:creationId xmlns:a16="http://schemas.microsoft.com/office/drawing/2014/main" id="{5D661F2D-B714-CDA0-6530-0768482AAF23}"/>
              </a:ext>
            </a:extLst>
          </p:cNvPr>
          <p:cNvSpPr>
            <a:spLocks noGrp="1"/>
          </p:cNvSpPr>
          <p:nvPr>
            <p:ph idx="1"/>
          </p:nvPr>
        </p:nvSpPr>
        <p:spPr/>
        <p:txBody>
          <a:bodyPr>
            <a:normAutofit/>
          </a:bodyPr>
          <a:lstStyle/>
          <a:p>
            <a:pPr algn="just"/>
            <a:r>
              <a:rPr lang="fr-FR" dirty="0"/>
              <a:t>Il est proposé de reconduire les taux à l’identique par rapport aux années précédentes</a:t>
            </a:r>
            <a:r>
              <a:rPr lang="fr-FR" dirty="0">
                <a:solidFill>
                  <a:srgbClr val="FF0000"/>
                </a:solidFill>
              </a:rPr>
              <a:t> </a:t>
            </a:r>
            <a:r>
              <a:rPr lang="fr-FR" dirty="0"/>
              <a:t>:</a:t>
            </a:r>
          </a:p>
          <a:p>
            <a:pPr algn="just"/>
            <a:endParaRPr lang="fr-FR" dirty="0"/>
          </a:p>
          <a:p>
            <a:pPr lvl="1" algn="just"/>
            <a:r>
              <a:rPr lang="fr-FR" dirty="0"/>
              <a:t>49,06% pour le foncier bâti, </a:t>
            </a:r>
          </a:p>
          <a:p>
            <a:pPr lvl="1" algn="just"/>
            <a:r>
              <a:rPr lang="fr-FR" dirty="0"/>
              <a:t>56,70% pour le non bâti</a:t>
            </a:r>
          </a:p>
          <a:p>
            <a:pPr lvl="1" algn="just"/>
            <a:r>
              <a:rPr lang="fr-FR" dirty="0"/>
              <a:t>17,42 % pour la TH.</a:t>
            </a:r>
          </a:p>
        </p:txBody>
      </p:sp>
      <p:sp>
        <p:nvSpPr>
          <p:cNvPr id="4" name="Espace réservé de la date 3">
            <a:extLst>
              <a:ext uri="{FF2B5EF4-FFF2-40B4-BE49-F238E27FC236}">
                <a16:creationId xmlns:a16="http://schemas.microsoft.com/office/drawing/2014/main" id="{D6FB8196-FB17-C05C-7683-B49DB1B64EAE}"/>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04FE7160-C97F-0300-F1C5-9540D13A5612}"/>
              </a:ext>
            </a:extLst>
          </p:cNvPr>
          <p:cNvSpPr>
            <a:spLocks noGrp="1"/>
          </p:cNvSpPr>
          <p:nvPr>
            <p:ph type="sldNum" sz="quarter" idx="12"/>
          </p:nvPr>
        </p:nvSpPr>
        <p:spPr/>
        <p:txBody>
          <a:bodyPr/>
          <a:lstStyle/>
          <a:p>
            <a:fld id="{1A4AB998-FB24-4D55-85BD-932B30BB390E}" type="slidenum">
              <a:rPr lang="fr-FR" smtClean="0"/>
              <a:pPr/>
              <a:t>57</a:t>
            </a:fld>
            <a:endParaRPr lang="fr-FR" dirty="0"/>
          </a:p>
        </p:txBody>
      </p:sp>
      <p:pic>
        <p:nvPicPr>
          <p:cNvPr id="6" name="Image 5">
            <a:extLst>
              <a:ext uri="{FF2B5EF4-FFF2-40B4-BE49-F238E27FC236}">
                <a16:creationId xmlns:a16="http://schemas.microsoft.com/office/drawing/2014/main" id="{5FF7B111-A2D1-ED77-DD96-E45F5674A6D6}"/>
              </a:ext>
            </a:extLst>
          </p:cNvPr>
          <p:cNvPicPr>
            <a:picLocks noChangeAspect="1"/>
          </p:cNvPicPr>
          <p:nvPr/>
        </p:nvPicPr>
        <p:blipFill>
          <a:blip r:embed="rId2"/>
          <a:stretch>
            <a:fillRect/>
          </a:stretch>
        </p:blipFill>
        <p:spPr>
          <a:xfrm>
            <a:off x="6588224" y="5251438"/>
            <a:ext cx="1883827" cy="908383"/>
          </a:xfrm>
          <a:prstGeom prst="rect">
            <a:avLst/>
          </a:prstGeom>
        </p:spPr>
      </p:pic>
    </p:spTree>
    <p:extLst>
      <p:ext uri="{BB962C8B-B14F-4D97-AF65-F5344CB8AC3E}">
        <p14:creationId xmlns:p14="http://schemas.microsoft.com/office/powerpoint/2010/main" val="21546927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0BDBC7-2C34-461C-25AC-65A91BD79936}"/>
              </a:ext>
            </a:extLst>
          </p:cNvPr>
          <p:cNvSpPr>
            <a:spLocks noGrp="1"/>
          </p:cNvSpPr>
          <p:nvPr>
            <p:ph type="title"/>
          </p:nvPr>
        </p:nvSpPr>
        <p:spPr>
          <a:xfrm>
            <a:off x="431540" y="555575"/>
            <a:ext cx="8064896" cy="432048"/>
          </a:xfrm>
        </p:spPr>
        <p:txBody>
          <a:bodyPr/>
          <a:lstStyle/>
          <a:p>
            <a:r>
              <a:rPr lang="fr-FR" dirty="0"/>
              <a:t>Section de fonctionnement – Recettes 2025</a:t>
            </a:r>
          </a:p>
        </p:txBody>
      </p:sp>
      <p:sp>
        <p:nvSpPr>
          <p:cNvPr id="3" name="Espace réservé du contenu 2">
            <a:extLst>
              <a:ext uri="{FF2B5EF4-FFF2-40B4-BE49-F238E27FC236}">
                <a16:creationId xmlns:a16="http://schemas.microsoft.com/office/drawing/2014/main" id="{3C52BE85-8333-FAC7-2B6E-9A9A56ACA32E}"/>
              </a:ext>
            </a:extLst>
          </p:cNvPr>
          <p:cNvSpPr>
            <a:spLocks noGrp="1"/>
          </p:cNvSpPr>
          <p:nvPr>
            <p:ph idx="1"/>
          </p:nvPr>
        </p:nvSpPr>
        <p:spPr>
          <a:xfrm>
            <a:off x="539552" y="1412776"/>
            <a:ext cx="7848872" cy="4248472"/>
          </a:xfrm>
        </p:spPr>
        <p:txBody>
          <a:bodyPr/>
          <a:lstStyle/>
          <a:p>
            <a:pPr algn="just"/>
            <a:r>
              <a:rPr lang="fr-FR" dirty="0"/>
              <a:t>A l’origine la LFI prévoyait l’instauration d’un fonds de réserve prélevé à hauteur de 3Mds d’€ sur les 450 collectivités les plus importantes ayant un niveau de dépenses de fonctionnement supérieures à 40 M d’€.</a:t>
            </a:r>
          </a:p>
          <a:p>
            <a:pPr algn="just"/>
            <a:r>
              <a:rPr lang="fr-FR" dirty="0"/>
              <a:t>La copie a ensuite été revue : le nouveau « dispositif de lissage conjoncturel des recettes fiscales des collectivités » (DILICO) ne vise aujourd’hui qu’1 Md d’€. </a:t>
            </a:r>
          </a:p>
        </p:txBody>
      </p:sp>
      <p:sp>
        <p:nvSpPr>
          <p:cNvPr id="4" name="Espace réservé de la date 3">
            <a:extLst>
              <a:ext uri="{FF2B5EF4-FFF2-40B4-BE49-F238E27FC236}">
                <a16:creationId xmlns:a16="http://schemas.microsoft.com/office/drawing/2014/main" id="{B41DFB34-71E6-3C7F-BABA-E441A02DBE2A}"/>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DC521A3A-55D8-D665-40D1-E539EBDD2DC8}"/>
              </a:ext>
            </a:extLst>
          </p:cNvPr>
          <p:cNvSpPr>
            <a:spLocks noGrp="1"/>
          </p:cNvSpPr>
          <p:nvPr>
            <p:ph type="sldNum" sz="quarter" idx="12"/>
          </p:nvPr>
        </p:nvSpPr>
        <p:spPr/>
        <p:txBody>
          <a:bodyPr/>
          <a:lstStyle/>
          <a:p>
            <a:fld id="{1A4AB998-FB24-4D55-85BD-932B30BB390E}" type="slidenum">
              <a:rPr lang="fr-FR" smtClean="0"/>
              <a:pPr/>
              <a:t>58</a:t>
            </a:fld>
            <a:endParaRPr lang="fr-FR" dirty="0"/>
          </a:p>
        </p:txBody>
      </p:sp>
      <p:pic>
        <p:nvPicPr>
          <p:cNvPr id="6" name="Image 5">
            <a:extLst>
              <a:ext uri="{FF2B5EF4-FFF2-40B4-BE49-F238E27FC236}">
                <a16:creationId xmlns:a16="http://schemas.microsoft.com/office/drawing/2014/main" id="{00B6B19A-D692-80B9-BA55-05A970925070}"/>
              </a:ext>
            </a:extLst>
          </p:cNvPr>
          <p:cNvPicPr>
            <a:picLocks noChangeAspect="1"/>
          </p:cNvPicPr>
          <p:nvPr/>
        </p:nvPicPr>
        <p:blipFill>
          <a:blip r:embed="rId2"/>
          <a:stretch>
            <a:fillRect/>
          </a:stretch>
        </p:blipFill>
        <p:spPr>
          <a:xfrm>
            <a:off x="6612609" y="5328929"/>
            <a:ext cx="1883827" cy="908383"/>
          </a:xfrm>
          <a:prstGeom prst="rect">
            <a:avLst/>
          </a:prstGeom>
        </p:spPr>
      </p:pic>
    </p:spTree>
    <p:extLst>
      <p:ext uri="{BB962C8B-B14F-4D97-AF65-F5344CB8AC3E}">
        <p14:creationId xmlns:p14="http://schemas.microsoft.com/office/powerpoint/2010/main" val="39897875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5BBD0E-E0AE-D9F1-3797-1A443AE33B36}"/>
              </a:ext>
            </a:extLst>
          </p:cNvPr>
          <p:cNvSpPr>
            <a:spLocks noGrp="1"/>
          </p:cNvSpPr>
          <p:nvPr>
            <p:ph type="title"/>
          </p:nvPr>
        </p:nvSpPr>
        <p:spPr>
          <a:xfrm>
            <a:off x="431540" y="548679"/>
            <a:ext cx="8064896" cy="432048"/>
          </a:xfrm>
        </p:spPr>
        <p:txBody>
          <a:bodyPr/>
          <a:lstStyle/>
          <a:p>
            <a:r>
              <a:rPr lang="fr-FR" dirty="0"/>
              <a:t>Section de fonctionnement – Recettes 2025</a:t>
            </a:r>
          </a:p>
        </p:txBody>
      </p:sp>
      <p:sp>
        <p:nvSpPr>
          <p:cNvPr id="3" name="Espace réservé du contenu 2">
            <a:extLst>
              <a:ext uri="{FF2B5EF4-FFF2-40B4-BE49-F238E27FC236}">
                <a16:creationId xmlns:a16="http://schemas.microsoft.com/office/drawing/2014/main" id="{C0410754-1C6F-F1AB-CFDC-726163508104}"/>
              </a:ext>
            </a:extLst>
          </p:cNvPr>
          <p:cNvSpPr>
            <a:spLocks noGrp="1"/>
          </p:cNvSpPr>
          <p:nvPr>
            <p:ph idx="1"/>
          </p:nvPr>
        </p:nvSpPr>
        <p:spPr>
          <a:xfrm>
            <a:off x="971600" y="1412776"/>
            <a:ext cx="6984776" cy="4248472"/>
          </a:xfrm>
        </p:spPr>
        <p:txBody>
          <a:bodyPr>
            <a:normAutofit fontScale="92500"/>
          </a:bodyPr>
          <a:lstStyle/>
          <a:p>
            <a:pPr marL="0" indent="0" algn="just">
              <a:buNone/>
            </a:pPr>
            <a:r>
              <a:rPr lang="fr-FR" dirty="0"/>
              <a:t>Plus de 1 900 communes seront contributrices,</a:t>
            </a:r>
            <a:r>
              <a:rPr lang="fr-FR" dirty="0">
                <a:solidFill>
                  <a:srgbClr val="FF0000"/>
                </a:solidFill>
              </a:rPr>
              <a:t> </a:t>
            </a:r>
            <a:r>
              <a:rPr lang="fr-FR" dirty="0"/>
              <a:t>sur la base d’un indice synthétique moyen agrégeant le potentiel financier de la collectivité et le revenu moyen par habitant.</a:t>
            </a:r>
          </a:p>
          <a:p>
            <a:pPr marL="0" indent="0">
              <a:buNone/>
            </a:pPr>
            <a:r>
              <a:rPr lang="fr-FR" dirty="0"/>
              <a:t>D’après les infos l’Association des Maires de France (postérieures à l’envoi du ROB), il semble que la ville de  Chauvigny soit contributrice pour une somme d’environ 5 500 €</a:t>
            </a:r>
          </a:p>
          <a:p>
            <a:pPr marL="0" indent="0">
              <a:buNone/>
            </a:pPr>
            <a:r>
              <a:rPr lang="fr-FR" dirty="0"/>
              <a:t>Il s’agirait d’un prélèvement effectué par l’Etat sur les douzièmes d’impôts locaux.</a:t>
            </a:r>
          </a:p>
        </p:txBody>
      </p:sp>
      <p:sp>
        <p:nvSpPr>
          <p:cNvPr id="4" name="Espace réservé de la date 3">
            <a:extLst>
              <a:ext uri="{FF2B5EF4-FFF2-40B4-BE49-F238E27FC236}">
                <a16:creationId xmlns:a16="http://schemas.microsoft.com/office/drawing/2014/main" id="{2DBDEACD-D8BA-1F85-A117-E5E77E077921}"/>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9FAB9568-A7B9-45E2-B244-9DA19ED827AA}"/>
              </a:ext>
            </a:extLst>
          </p:cNvPr>
          <p:cNvSpPr>
            <a:spLocks noGrp="1"/>
          </p:cNvSpPr>
          <p:nvPr>
            <p:ph type="sldNum" sz="quarter" idx="12"/>
          </p:nvPr>
        </p:nvSpPr>
        <p:spPr/>
        <p:txBody>
          <a:bodyPr/>
          <a:lstStyle/>
          <a:p>
            <a:fld id="{1A4AB998-FB24-4D55-85BD-932B30BB390E}" type="slidenum">
              <a:rPr lang="fr-FR" smtClean="0"/>
              <a:pPr/>
              <a:t>59</a:t>
            </a:fld>
            <a:endParaRPr lang="fr-FR" dirty="0"/>
          </a:p>
        </p:txBody>
      </p:sp>
      <p:pic>
        <p:nvPicPr>
          <p:cNvPr id="6" name="Image 5">
            <a:extLst>
              <a:ext uri="{FF2B5EF4-FFF2-40B4-BE49-F238E27FC236}">
                <a16:creationId xmlns:a16="http://schemas.microsoft.com/office/drawing/2014/main" id="{24995360-01A7-1991-916F-3C3961143E5E}"/>
              </a:ext>
            </a:extLst>
          </p:cNvPr>
          <p:cNvPicPr>
            <a:picLocks noChangeAspect="1"/>
          </p:cNvPicPr>
          <p:nvPr/>
        </p:nvPicPr>
        <p:blipFill>
          <a:blip r:embed="rId2"/>
          <a:stretch>
            <a:fillRect/>
          </a:stretch>
        </p:blipFill>
        <p:spPr>
          <a:xfrm>
            <a:off x="6612609" y="5305962"/>
            <a:ext cx="1883827" cy="908383"/>
          </a:xfrm>
          <a:prstGeom prst="rect">
            <a:avLst/>
          </a:prstGeom>
        </p:spPr>
      </p:pic>
    </p:spTree>
    <p:extLst>
      <p:ext uri="{BB962C8B-B14F-4D97-AF65-F5344CB8AC3E}">
        <p14:creationId xmlns:p14="http://schemas.microsoft.com/office/powerpoint/2010/main" val="4092977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C9641-3C63-E148-0058-8C885BDA0D4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EC7705F-6F6D-442B-C2DB-9CD0F7CC2FE2}"/>
              </a:ext>
            </a:extLst>
          </p:cNvPr>
          <p:cNvSpPr>
            <a:spLocks noGrp="1"/>
          </p:cNvSpPr>
          <p:nvPr>
            <p:ph type="title"/>
          </p:nvPr>
        </p:nvSpPr>
        <p:spPr>
          <a:xfrm>
            <a:off x="467544" y="515430"/>
            <a:ext cx="7992888" cy="432048"/>
          </a:xfrm>
        </p:spPr>
        <p:txBody>
          <a:bodyPr/>
          <a:lstStyle/>
          <a:p>
            <a:r>
              <a:rPr lang="fr-FR" dirty="0"/>
              <a:t>SECTION DE FONCTIONNEMENT – DEPENSES</a:t>
            </a:r>
          </a:p>
        </p:txBody>
      </p:sp>
      <p:sp>
        <p:nvSpPr>
          <p:cNvPr id="3" name="Espace réservé du contenu 2">
            <a:extLst>
              <a:ext uri="{FF2B5EF4-FFF2-40B4-BE49-F238E27FC236}">
                <a16:creationId xmlns:a16="http://schemas.microsoft.com/office/drawing/2014/main" id="{F78C9E7B-8D67-49FD-C01A-D4E3DD02DFA6}"/>
              </a:ext>
            </a:extLst>
          </p:cNvPr>
          <p:cNvSpPr>
            <a:spLocks noGrp="1"/>
          </p:cNvSpPr>
          <p:nvPr>
            <p:ph idx="1"/>
          </p:nvPr>
        </p:nvSpPr>
        <p:spPr>
          <a:xfrm>
            <a:off x="477547" y="1178458"/>
            <a:ext cx="8064896" cy="4284476"/>
          </a:xfrm>
        </p:spPr>
        <p:txBody>
          <a:bodyPr>
            <a:normAutofit/>
          </a:bodyPr>
          <a:lstStyle/>
          <a:p>
            <a:r>
              <a:rPr lang="fr-FR" b="1" u="sng" dirty="0"/>
              <a:t>Chapitre 011 – Charges à  caractère général</a:t>
            </a:r>
          </a:p>
          <a:p>
            <a:pPr marL="0" indent="0" algn="just">
              <a:buNone/>
            </a:pPr>
            <a:r>
              <a:rPr lang="fr-FR" dirty="0">
                <a:solidFill>
                  <a:srgbClr val="FF0000"/>
                </a:solidFill>
              </a:rPr>
              <a:t>	- </a:t>
            </a:r>
            <a:r>
              <a:rPr lang="fr-FR" dirty="0"/>
              <a:t>Etudes et recherches 7 K€ (617) effectuées 	pour la téléphonie et la vidéoprotection ;</a:t>
            </a:r>
          </a:p>
          <a:p>
            <a:pPr marL="0" indent="0" algn="just">
              <a:buNone/>
            </a:pPr>
            <a:r>
              <a:rPr lang="fr-FR" dirty="0"/>
              <a:t>	- Autres honoraires et conseils 6 K€ (62268) 	: 	honoraires médicaux, suivi conso électrique</a:t>
            </a:r>
          </a:p>
          <a:p>
            <a:pPr marL="0" indent="0" algn="just">
              <a:buNone/>
            </a:pPr>
            <a:r>
              <a:rPr lang="fr-FR" dirty="0"/>
              <a:t>	- Frais d’actes et de contentieux 4 K€ (6227) 	honoraires d’avocats pour litiges en cours ;</a:t>
            </a:r>
          </a:p>
          <a:p>
            <a:pPr marL="0" indent="0" algn="just">
              <a:buNone/>
            </a:pPr>
            <a:r>
              <a:rPr lang="fr-FR" dirty="0"/>
              <a:t>	- Divers 36 K€ (6228) interventions effectuées 	à la demande sans contrat particulier;</a:t>
            </a:r>
          </a:p>
        </p:txBody>
      </p:sp>
      <p:sp>
        <p:nvSpPr>
          <p:cNvPr id="4" name="Espace réservé de la date 3">
            <a:extLst>
              <a:ext uri="{FF2B5EF4-FFF2-40B4-BE49-F238E27FC236}">
                <a16:creationId xmlns:a16="http://schemas.microsoft.com/office/drawing/2014/main" id="{6097D555-0CB6-26E8-E4AA-08EF61842E98}"/>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BA30EA97-E5FB-7B08-DD80-6A8D1FC2BF2D}"/>
              </a:ext>
            </a:extLst>
          </p:cNvPr>
          <p:cNvSpPr>
            <a:spLocks noGrp="1"/>
          </p:cNvSpPr>
          <p:nvPr>
            <p:ph type="sldNum" sz="quarter" idx="12"/>
          </p:nvPr>
        </p:nvSpPr>
        <p:spPr/>
        <p:txBody>
          <a:bodyPr/>
          <a:lstStyle/>
          <a:p>
            <a:fld id="{1A4AB998-FB24-4D55-85BD-932B30BB390E}" type="slidenum">
              <a:rPr lang="fr-FR" smtClean="0"/>
              <a:pPr/>
              <a:t>6</a:t>
            </a:fld>
            <a:endParaRPr lang="fr-FR" dirty="0"/>
          </a:p>
        </p:txBody>
      </p:sp>
      <p:pic>
        <p:nvPicPr>
          <p:cNvPr id="6" name="Image 5">
            <a:extLst>
              <a:ext uri="{FF2B5EF4-FFF2-40B4-BE49-F238E27FC236}">
                <a16:creationId xmlns:a16="http://schemas.microsoft.com/office/drawing/2014/main" id="{90C11F3F-40BF-2C23-F256-131D6FB6E68A}"/>
              </a:ext>
            </a:extLst>
          </p:cNvPr>
          <p:cNvPicPr>
            <a:picLocks noChangeAspect="1"/>
          </p:cNvPicPr>
          <p:nvPr/>
        </p:nvPicPr>
        <p:blipFill>
          <a:blip r:embed="rId2"/>
          <a:stretch>
            <a:fillRect/>
          </a:stretch>
        </p:blipFill>
        <p:spPr>
          <a:xfrm>
            <a:off x="6936645" y="5441083"/>
            <a:ext cx="1883827" cy="908383"/>
          </a:xfrm>
          <a:prstGeom prst="rect">
            <a:avLst/>
          </a:prstGeom>
        </p:spPr>
      </p:pic>
    </p:spTree>
    <p:extLst>
      <p:ext uri="{BB962C8B-B14F-4D97-AF65-F5344CB8AC3E}">
        <p14:creationId xmlns:p14="http://schemas.microsoft.com/office/powerpoint/2010/main" val="40055046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BBB435-817A-4D4C-842C-FC210A5569F4}"/>
              </a:ext>
            </a:extLst>
          </p:cNvPr>
          <p:cNvSpPr>
            <a:spLocks noGrp="1"/>
          </p:cNvSpPr>
          <p:nvPr>
            <p:ph type="title"/>
          </p:nvPr>
        </p:nvSpPr>
        <p:spPr>
          <a:xfrm>
            <a:off x="467544" y="659235"/>
            <a:ext cx="7776864" cy="570980"/>
          </a:xfrm>
        </p:spPr>
        <p:txBody>
          <a:bodyPr/>
          <a:lstStyle/>
          <a:p>
            <a:r>
              <a:rPr lang="fr-FR" u="sng" dirty="0"/>
              <a:t>Section de fonctionnement – Recettes 2025</a:t>
            </a:r>
            <a:br>
              <a:rPr lang="fr-FR" dirty="0"/>
            </a:br>
            <a:endParaRPr lang="fr-FR" dirty="0"/>
          </a:p>
        </p:txBody>
      </p:sp>
      <p:sp>
        <p:nvSpPr>
          <p:cNvPr id="3" name="Espace réservé du contenu 2">
            <a:extLst>
              <a:ext uri="{FF2B5EF4-FFF2-40B4-BE49-F238E27FC236}">
                <a16:creationId xmlns:a16="http://schemas.microsoft.com/office/drawing/2014/main" id="{36632463-9B1B-4F9C-A18B-67969239678C}"/>
              </a:ext>
            </a:extLst>
          </p:cNvPr>
          <p:cNvSpPr>
            <a:spLocks noGrp="1"/>
          </p:cNvSpPr>
          <p:nvPr>
            <p:ph idx="1"/>
          </p:nvPr>
        </p:nvSpPr>
        <p:spPr>
          <a:xfrm>
            <a:off x="611559" y="1052736"/>
            <a:ext cx="8064897" cy="4824537"/>
          </a:xfrm>
        </p:spPr>
        <p:txBody>
          <a:bodyPr>
            <a:normAutofit lnSpcReduction="10000"/>
          </a:bodyPr>
          <a:lstStyle/>
          <a:p>
            <a:pPr marL="0" indent="0">
              <a:buNone/>
            </a:pPr>
            <a:r>
              <a:rPr lang="fr-FR" b="1" u="sng" dirty="0"/>
              <a:t>Chapitre 74 – Dotations/subventions : </a:t>
            </a:r>
          </a:p>
          <a:p>
            <a:pPr marL="0" indent="0">
              <a:buNone/>
            </a:pPr>
            <a:r>
              <a:rPr lang="fr-FR" b="1" u="sng" dirty="0"/>
              <a:t>(simulé à 2 060 000 €)</a:t>
            </a:r>
          </a:p>
          <a:p>
            <a:pPr marL="0" indent="0">
              <a:buNone/>
            </a:pPr>
            <a:r>
              <a:rPr lang="fr-FR" dirty="0"/>
              <a:t>Tension possible sur la Dotation de Compensation de Réforme de la Taxe Professionnelle</a:t>
            </a:r>
          </a:p>
          <a:p>
            <a:pPr marL="0" indent="0" algn="just">
              <a:buNone/>
            </a:pPr>
            <a:r>
              <a:rPr lang="fr-FR" dirty="0"/>
              <a:t>DGF : dotation de base simulée à – 8K€/2023</a:t>
            </a:r>
          </a:p>
          <a:p>
            <a:pPr marL="0" indent="0">
              <a:buNone/>
            </a:pPr>
            <a:r>
              <a:rPr lang="fr-FR" dirty="0"/>
              <a:t>           dotation de solidarité rurale (DSR) : bonification attendue sur les deux fractions car Chauvigny toujours zonée en ZRR mais prudence (les dotations ne seront connues à priori que fin mars)</a:t>
            </a:r>
          </a:p>
          <a:p>
            <a:pPr marL="0" indent="0">
              <a:buNone/>
            </a:pPr>
            <a:r>
              <a:rPr lang="fr-FR" dirty="0"/>
              <a:t>Suppression du fonds de soutien au TAP à compter de la rentrée 2025.</a:t>
            </a:r>
          </a:p>
          <a:p>
            <a:pPr marL="0" indent="0">
              <a:buNone/>
            </a:pPr>
            <a:endParaRPr lang="fr-FR" b="1" u="sng" dirty="0"/>
          </a:p>
          <a:p>
            <a:pPr marL="0" indent="0">
              <a:buNone/>
            </a:pPr>
            <a:endParaRPr lang="fr-FR" b="1" u="sng" dirty="0"/>
          </a:p>
          <a:p>
            <a:pPr marL="0" indent="0" algn="just">
              <a:buNone/>
            </a:pPr>
            <a:endParaRPr lang="fr-FR" dirty="0"/>
          </a:p>
        </p:txBody>
      </p:sp>
      <p:sp>
        <p:nvSpPr>
          <p:cNvPr id="4" name="Espace réservé de la date 3">
            <a:extLst>
              <a:ext uri="{FF2B5EF4-FFF2-40B4-BE49-F238E27FC236}">
                <a16:creationId xmlns:a16="http://schemas.microsoft.com/office/drawing/2014/main" id="{C0F0CB8B-2232-4744-8E0D-6491B0B8F3DB}"/>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4D386A8E-5B41-4ED1-8032-93B3DFF042D2}"/>
              </a:ext>
            </a:extLst>
          </p:cNvPr>
          <p:cNvSpPr>
            <a:spLocks noGrp="1"/>
          </p:cNvSpPr>
          <p:nvPr>
            <p:ph type="sldNum" sz="quarter" idx="12"/>
          </p:nvPr>
        </p:nvSpPr>
        <p:spPr/>
        <p:txBody>
          <a:bodyPr/>
          <a:lstStyle/>
          <a:p>
            <a:fld id="{1A4AB998-FB24-4D55-85BD-932B30BB390E}" type="slidenum">
              <a:rPr lang="fr-FR" smtClean="0"/>
              <a:pPr/>
              <a:t>60</a:t>
            </a:fld>
            <a:endParaRPr lang="fr-FR" dirty="0"/>
          </a:p>
        </p:txBody>
      </p:sp>
      <p:pic>
        <p:nvPicPr>
          <p:cNvPr id="6" name="Image 5">
            <a:extLst>
              <a:ext uri="{FF2B5EF4-FFF2-40B4-BE49-F238E27FC236}">
                <a16:creationId xmlns:a16="http://schemas.microsoft.com/office/drawing/2014/main" id="{56531808-1D11-4689-AB4F-2FB4DE39F29D}"/>
              </a:ext>
            </a:extLst>
          </p:cNvPr>
          <p:cNvPicPr>
            <a:picLocks noChangeAspect="1"/>
          </p:cNvPicPr>
          <p:nvPr/>
        </p:nvPicPr>
        <p:blipFill>
          <a:blip r:embed="rId2"/>
          <a:stretch>
            <a:fillRect/>
          </a:stretch>
        </p:blipFill>
        <p:spPr>
          <a:xfrm>
            <a:off x="6936645" y="5328929"/>
            <a:ext cx="1883827" cy="908383"/>
          </a:xfrm>
          <a:prstGeom prst="rect">
            <a:avLst/>
          </a:prstGeom>
        </p:spPr>
      </p:pic>
    </p:spTree>
    <p:extLst>
      <p:ext uri="{BB962C8B-B14F-4D97-AF65-F5344CB8AC3E}">
        <p14:creationId xmlns:p14="http://schemas.microsoft.com/office/powerpoint/2010/main" val="25557719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33E3DF-C233-41E5-9A7D-E30B89022903}"/>
              </a:ext>
            </a:extLst>
          </p:cNvPr>
          <p:cNvSpPr>
            <a:spLocks noGrp="1"/>
          </p:cNvSpPr>
          <p:nvPr>
            <p:ph type="title"/>
          </p:nvPr>
        </p:nvSpPr>
        <p:spPr/>
        <p:txBody>
          <a:bodyPr/>
          <a:lstStyle/>
          <a:p>
            <a:r>
              <a:rPr lang="fr-FR" dirty="0"/>
              <a:t>Section de fonctionnement-Recettes 2025</a:t>
            </a:r>
          </a:p>
        </p:txBody>
      </p:sp>
      <p:sp>
        <p:nvSpPr>
          <p:cNvPr id="3" name="Espace réservé du contenu 2">
            <a:extLst>
              <a:ext uri="{FF2B5EF4-FFF2-40B4-BE49-F238E27FC236}">
                <a16:creationId xmlns:a16="http://schemas.microsoft.com/office/drawing/2014/main" id="{73444AA1-0EAA-8DE9-9C60-E6FA6D12B2EA}"/>
              </a:ext>
            </a:extLst>
          </p:cNvPr>
          <p:cNvSpPr>
            <a:spLocks noGrp="1"/>
          </p:cNvSpPr>
          <p:nvPr>
            <p:ph idx="1"/>
          </p:nvPr>
        </p:nvSpPr>
        <p:spPr>
          <a:xfrm>
            <a:off x="323528" y="1628801"/>
            <a:ext cx="8280920" cy="4248472"/>
          </a:xfrm>
        </p:spPr>
        <p:txBody>
          <a:bodyPr/>
          <a:lstStyle/>
          <a:p>
            <a:pPr algn="just"/>
            <a:r>
              <a:rPr lang="fr-FR" dirty="0"/>
              <a:t>Compensations fiscales taxe foncière : idem revalorisation locative (1,7 %).</a:t>
            </a:r>
          </a:p>
          <a:p>
            <a:pPr algn="just"/>
            <a:r>
              <a:rPr lang="fr-FR" dirty="0"/>
              <a:t>Maintien du FCTVA sur certaines dépenses de fonctionnement.</a:t>
            </a:r>
          </a:p>
          <a:p>
            <a:pPr algn="just"/>
            <a:r>
              <a:rPr lang="fr-FR" dirty="0"/>
              <a:t>Participations diverses(Etat- Autres..) : estimées sur les mêmes bases qu’en 2024.</a:t>
            </a:r>
          </a:p>
        </p:txBody>
      </p:sp>
      <p:sp>
        <p:nvSpPr>
          <p:cNvPr id="4" name="Espace réservé de la date 3">
            <a:extLst>
              <a:ext uri="{FF2B5EF4-FFF2-40B4-BE49-F238E27FC236}">
                <a16:creationId xmlns:a16="http://schemas.microsoft.com/office/drawing/2014/main" id="{3A1E782E-BA30-0E78-AF3D-7AFEFECE119A}"/>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DD8ABF0F-B969-1A6B-0D36-1087C219358F}"/>
              </a:ext>
            </a:extLst>
          </p:cNvPr>
          <p:cNvSpPr>
            <a:spLocks noGrp="1"/>
          </p:cNvSpPr>
          <p:nvPr>
            <p:ph type="sldNum" sz="quarter" idx="12"/>
          </p:nvPr>
        </p:nvSpPr>
        <p:spPr/>
        <p:txBody>
          <a:bodyPr/>
          <a:lstStyle/>
          <a:p>
            <a:fld id="{1A4AB998-FB24-4D55-85BD-932B30BB390E}" type="slidenum">
              <a:rPr lang="fr-FR" smtClean="0"/>
              <a:pPr/>
              <a:t>61</a:t>
            </a:fld>
            <a:endParaRPr lang="fr-FR" dirty="0"/>
          </a:p>
        </p:txBody>
      </p:sp>
      <p:pic>
        <p:nvPicPr>
          <p:cNvPr id="6" name="Image 5">
            <a:extLst>
              <a:ext uri="{FF2B5EF4-FFF2-40B4-BE49-F238E27FC236}">
                <a16:creationId xmlns:a16="http://schemas.microsoft.com/office/drawing/2014/main" id="{75F26E6B-1619-80E6-D09A-620DA4ECDDE7}"/>
              </a:ext>
            </a:extLst>
          </p:cNvPr>
          <p:cNvPicPr>
            <a:picLocks noChangeAspect="1"/>
          </p:cNvPicPr>
          <p:nvPr/>
        </p:nvPicPr>
        <p:blipFill>
          <a:blip r:embed="rId2"/>
          <a:stretch>
            <a:fillRect/>
          </a:stretch>
        </p:blipFill>
        <p:spPr>
          <a:xfrm>
            <a:off x="6661720" y="5261100"/>
            <a:ext cx="1883827" cy="908383"/>
          </a:xfrm>
          <a:prstGeom prst="rect">
            <a:avLst/>
          </a:prstGeom>
        </p:spPr>
      </p:pic>
    </p:spTree>
    <p:extLst>
      <p:ext uri="{BB962C8B-B14F-4D97-AF65-F5344CB8AC3E}">
        <p14:creationId xmlns:p14="http://schemas.microsoft.com/office/powerpoint/2010/main" val="40950622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8BBB08-135D-4B4E-97EC-70A3A510EA1F}"/>
              </a:ext>
            </a:extLst>
          </p:cNvPr>
          <p:cNvSpPr>
            <a:spLocks noGrp="1"/>
          </p:cNvSpPr>
          <p:nvPr>
            <p:ph type="title"/>
          </p:nvPr>
        </p:nvSpPr>
        <p:spPr>
          <a:xfrm>
            <a:off x="467544" y="692696"/>
            <a:ext cx="7560840" cy="432048"/>
          </a:xfrm>
        </p:spPr>
        <p:txBody>
          <a:bodyPr/>
          <a:lstStyle/>
          <a:p>
            <a:r>
              <a:rPr lang="fr-FR" dirty="0"/>
              <a:t>Section de fonctionnement – Recettes 2025 </a:t>
            </a:r>
          </a:p>
        </p:txBody>
      </p:sp>
      <p:sp>
        <p:nvSpPr>
          <p:cNvPr id="3" name="Espace réservé du contenu 2">
            <a:extLst>
              <a:ext uri="{FF2B5EF4-FFF2-40B4-BE49-F238E27FC236}">
                <a16:creationId xmlns:a16="http://schemas.microsoft.com/office/drawing/2014/main" id="{79BDB206-2609-4405-A1CC-47690CE768FD}"/>
              </a:ext>
            </a:extLst>
          </p:cNvPr>
          <p:cNvSpPr>
            <a:spLocks noGrp="1"/>
          </p:cNvSpPr>
          <p:nvPr>
            <p:ph idx="1"/>
          </p:nvPr>
        </p:nvSpPr>
        <p:spPr>
          <a:xfrm>
            <a:off x="323528" y="1628801"/>
            <a:ext cx="8496944" cy="4248472"/>
          </a:xfrm>
        </p:spPr>
        <p:txBody>
          <a:bodyPr>
            <a:normAutofit/>
          </a:bodyPr>
          <a:lstStyle/>
          <a:p>
            <a:r>
              <a:rPr lang="fr-FR" b="1" u="sng" dirty="0"/>
              <a:t>AUTRES RECETTES</a:t>
            </a:r>
          </a:p>
          <a:p>
            <a:pPr algn="just">
              <a:buFontTx/>
              <a:buChar char="-"/>
            </a:pPr>
            <a:r>
              <a:rPr lang="fr-FR" dirty="0"/>
              <a:t>Produit des services (chp70) : simulé à </a:t>
            </a:r>
            <a:r>
              <a:rPr lang="fr-FR" b="1" dirty="0"/>
              <a:t>610 000 €</a:t>
            </a:r>
          </a:p>
          <a:p>
            <a:pPr algn="just">
              <a:buFontTx/>
              <a:buChar char="-"/>
            </a:pPr>
            <a:r>
              <a:rPr lang="fr-FR" dirty="0"/>
              <a:t>Charges en atténuation (chp 013) : simulé à </a:t>
            </a:r>
            <a:r>
              <a:rPr lang="fr-FR" b="1" dirty="0"/>
              <a:t>175 000 €</a:t>
            </a:r>
          </a:p>
          <a:p>
            <a:pPr algn="just">
              <a:buFontTx/>
              <a:buChar char="-"/>
            </a:pPr>
            <a:r>
              <a:rPr lang="fr-FR" dirty="0"/>
              <a:t>Autres produits de gestion courante (chp 75) : simulé à </a:t>
            </a:r>
            <a:r>
              <a:rPr lang="fr-FR" b="1" dirty="0"/>
              <a:t>200 000 € </a:t>
            </a:r>
            <a:r>
              <a:rPr lang="fr-FR" dirty="0"/>
              <a:t>et produits spécifiques (chp 77) </a:t>
            </a:r>
            <a:r>
              <a:rPr lang="fr-FR" b="1" dirty="0"/>
              <a:t>5 000€</a:t>
            </a:r>
          </a:p>
        </p:txBody>
      </p:sp>
      <p:sp>
        <p:nvSpPr>
          <p:cNvPr id="4" name="Espace réservé de la date 3">
            <a:extLst>
              <a:ext uri="{FF2B5EF4-FFF2-40B4-BE49-F238E27FC236}">
                <a16:creationId xmlns:a16="http://schemas.microsoft.com/office/drawing/2014/main" id="{31E202CB-1A1F-4DB5-B788-BB8F07E13673}"/>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91E3658F-170B-4A8A-8590-131E9B18C126}"/>
              </a:ext>
            </a:extLst>
          </p:cNvPr>
          <p:cNvSpPr>
            <a:spLocks noGrp="1"/>
          </p:cNvSpPr>
          <p:nvPr>
            <p:ph type="sldNum" sz="quarter" idx="12"/>
          </p:nvPr>
        </p:nvSpPr>
        <p:spPr/>
        <p:txBody>
          <a:bodyPr/>
          <a:lstStyle/>
          <a:p>
            <a:fld id="{1A4AB998-FB24-4D55-85BD-932B30BB390E}" type="slidenum">
              <a:rPr lang="fr-FR" smtClean="0"/>
              <a:pPr/>
              <a:t>62</a:t>
            </a:fld>
            <a:endParaRPr lang="fr-FR" dirty="0"/>
          </a:p>
        </p:txBody>
      </p:sp>
      <p:pic>
        <p:nvPicPr>
          <p:cNvPr id="6" name="Image 5">
            <a:extLst>
              <a:ext uri="{FF2B5EF4-FFF2-40B4-BE49-F238E27FC236}">
                <a16:creationId xmlns:a16="http://schemas.microsoft.com/office/drawing/2014/main" id="{3499E6B6-6F09-4FF6-B71D-6A947749660C}"/>
              </a:ext>
            </a:extLst>
          </p:cNvPr>
          <p:cNvPicPr>
            <a:picLocks noChangeAspect="1"/>
          </p:cNvPicPr>
          <p:nvPr/>
        </p:nvPicPr>
        <p:blipFill>
          <a:blip r:embed="rId2"/>
          <a:stretch>
            <a:fillRect/>
          </a:stretch>
        </p:blipFill>
        <p:spPr>
          <a:xfrm>
            <a:off x="6811758" y="5328929"/>
            <a:ext cx="1883827" cy="908383"/>
          </a:xfrm>
          <a:prstGeom prst="rect">
            <a:avLst/>
          </a:prstGeom>
        </p:spPr>
      </p:pic>
    </p:spTree>
    <p:extLst>
      <p:ext uri="{BB962C8B-B14F-4D97-AF65-F5344CB8AC3E}">
        <p14:creationId xmlns:p14="http://schemas.microsoft.com/office/powerpoint/2010/main" val="2726506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1107F1-68A2-748E-223E-AA2ACD5C4FAB}"/>
              </a:ext>
            </a:extLst>
          </p:cNvPr>
          <p:cNvSpPr>
            <a:spLocks noGrp="1"/>
          </p:cNvSpPr>
          <p:nvPr>
            <p:ph type="title"/>
          </p:nvPr>
        </p:nvSpPr>
        <p:spPr/>
        <p:txBody>
          <a:bodyPr/>
          <a:lstStyle/>
          <a:p>
            <a:r>
              <a:rPr lang="fr-FR" dirty="0"/>
              <a:t>Section de fonctionnement-Recettes 2025</a:t>
            </a:r>
          </a:p>
        </p:txBody>
      </p:sp>
      <p:sp>
        <p:nvSpPr>
          <p:cNvPr id="3" name="Espace réservé du contenu 2">
            <a:extLst>
              <a:ext uri="{FF2B5EF4-FFF2-40B4-BE49-F238E27FC236}">
                <a16:creationId xmlns:a16="http://schemas.microsoft.com/office/drawing/2014/main" id="{0EA8A6E7-A327-E503-587C-8F71D82A3665}"/>
              </a:ext>
            </a:extLst>
          </p:cNvPr>
          <p:cNvSpPr>
            <a:spLocks noGrp="1"/>
          </p:cNvSpPr>
          <p:nvPr>
            <p:ph idx="1"/>
          </p:nvPr>
        </p:nvSpPr>
        <p:spPr>
          <a:xfrm>
            <a:off x="539552" y="1628801"/>
            <a:ext cx="7920880" cy="4248472"/>
          </a:xfrm>
        </p:spPr>
        <p:txBody>
          <a:bodyPr/>
          <a:lstStyle/>
          <a:p>
            <a:pPr algn="just"/>
            <a:r>
              <a:rPr lang="fr-FR" dirty="0"/>
              <a:t>Opérations de transfert : </a:t>
            </a:r>
            <a:r>
              <a:rPr lang="fr-FR" b="1" dirty="0"/>
              <a:t>103 000 €</a:t>
            </a:r>
          </a:p>
          <a:p>
            <a:pPr algn="just"/>
            <a:r>
              <a:rPr lang="fr-FR" dirty="0"/>
              <a:t>Reprise de l’excédent de fonctionnement reporté de 2023, après couverture des besoins en section d’investissement : </a:t>
            </a:r>
            <a:r>
              <a:rPr lang="fr-FR" b="1" dirty="0"/>
              <a:t>2 591 000 € </a:t>
            </a:r>
            <a:r>
              <a:rPr lang="fr-FR" dirty="0"/>
              <a:t>(arrondis)</a:t>
            </a:r>
          </a:p>
          <a:p>
            <a:pPr marL="0" indent="0" algn="just">
              <a:buNone/>
            </a:pPr>
            <a:endParaRPr lang="fr-FR" dirty="0"/>
          </a:p>
          <a:p>
            <a:pPr algn="just"/>
            <a:r>
              <a:rPr lang="fr-FR" b="1" dirty="0"/>
              <a:t>TOTAL RECETTES DE FCT : 13 002 000 €</a:t>
            </a:r>
          </a:p>
        </p:txBody>
      </p:sp>
      <p:sp>
        <p:nvSpPr>
          <p:cNvPr id="4" name="Espace réservé de la date 3">
            <a:extLst>
              <a:ext uri="{FF2B5EF4-FFF2-40B4-BE49-F238E27FC236}">
                <a16:creationId xmlns:a16="http://schemas.microsoft.com/office/drawing/2014/main" id="{52B43C94-1A7E-D216-8DBC-89550EF8E263}"/>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95F7A59E-4ECD-194D-15F1-40CA69CD2AA0}"/>
              </a:ext>
            </a:extLst>
          </p:cNvPr>
          <p:cNvSpPr>
            <a:spLocks noGrp="1"/>
          </p:cNvSpPr>
          <p:nvPr>
            <p:ph type="sldNum" sz="quarter" idx="12"/>
          </p:nvPr>
        </p:nvSpPr>
        <p:spPr/>
        <p:txBody>
          <a:bodyPr/>
          <a:lstStyle/>
          <a:p>
            <a:fld id="{1A4AB998-FB24-4D55-85BD-932B30BB390E}" type="slidenum">
              <a:rPr lang="fr-FR" smtClean="0"/>
              <a:pPr/>
              <a:t>63</a:t>
            </a:fld>
            <a:endParaRPr lang="fr-FR" dirty="0"/>
          </a:p>
        </p:txBody>
      </p:sp>
      <p:pic>
        <p:nvPicPr>
          <p:cNvPr id="6" name="Image 5">
            <a:extLst>
              <a:ext uri="{FF2B5EF4-FFF2-40B4-BE49-F238E27FC236}">
                <a16:creationId xmlns:a16="http://schemas.microsoft.com/office/drawing/2014/main" id="{F667B9B4-0989-3E43-7A8A-0301EDC961B1}"/>
              </a:ext>
            </a:extLst>
          </p:cNvPr>
          <p:cNvPicPr>
            <a:picLocks noChangeAspect="1"/>
          </p:cNvPicPr>
          <p:nvPr/>
        </p:nvPicPr>
        <p:blipFill>
          <a:blip r:embed="rId2"/>
          <a:stretch>
            <a:fillRect/>
          </a:stretch>
        </p:blipFill>
        <p:spPr>
          <a:xfrm>
            <a:off x="6576605" y="5197298"/>
            <a:ext cx="1883827" cy="908383"/>
          </a:xfrm>
          <a:prstGeom prst="rect">
            <a:avLst/>
          </a:prstGeom>
        </p:spPr>
      </p:pic>
    </p:spTree>
    <p:extLst>
      <p:ext uri="{BB962C8B-B14F-4D97-AF65-F5344CB8AC3E}">
        <p14:creationId xmlns:p14="http://schemas.microsoft.com/office/powerpoint/2010/main" val="39816679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E4F4FD-22CD-B937-84AC-6EA1E589E51A}"/>
              </a:ext>
            </a:extLst>
          </p:cNvPr>
          <p:cNvSpPr>
            <a:spLocks noGrp="1"/>
          </p:cNvSpPr>
          <p:nvPr>
            <p:ph type="title"/>
          </p:nvPr>
        </p:nvSpPr>
        <p:spPr>
          <a:xfrm>
            <a:off x="503548" y="476672"/>
            <a:ext cx="8136904" cy="432048"/>
          </a:xfrm>
        </p:spPr>
        <p:txBody>
          <a:bodyPr/>
          <a:lstStyle/>
          <a:p>
            <a:r>
              <a:rPr lang="fr-FR" dirty="0"/>
              <a:t>Section de fonctionnement – Recettes 2025</a:t>
            </a:r>
          </a:p>
        </p:txBody>
      </p:sp>
      <p:sp>
        <p:nvSpPr>
          <p:cNvPr id="4" name="Espace réservé de la date 3">
            <a:extLst>
              <a:ext uri="{FF2B5EF4-FFF2-40B4-BE49-F238E27FC236}">
                <a16:creationId xmlns:a16="http://schemas.microsoft.com/office/drawing/2014/main" id="{C17616DD-E26F-577F-30EF-BAC302894021}"/>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1BDC4E42-6EF7-CBA9-1982-2E1688B947D0}"/>
              </a:ext>
            </a:extLst>
          </p:cNvPr>
          <p:cNvSpPr>
            <a:spLocks noGrp="1"/>
          </p:cNvSpPr>
          <p:nvPr>
            <p:ph type="sldNum" sz="quarter" idx="12"/>
          </p:nvPr>
        </p:nvSpPr>
        <p:spPr/>
        <p:txBody>
          <a:bodyPr/>
          <a:lstStyle/>
          <a:p>
            <a:fld id="{1A4AB998-FB24-4D55-85BD-932B30BB390E}" type="slidenum">
              <a:rPr lang="fr-FR" smtClean="0"/>
              <a:pPr/>
              <a:t>64</a:t>
            </a:fld>
            <a:endParaRPr lang="fr-FR" dirty="0"/>
          </a:p>
        </p:txBody>
      </p:sp>
      <p:graphicFrame>
        <p:nvGraphicFramePr>
          <p:cNvPr id="6" name="Espace réservé du contenu 5">
            <a:extLst>
              <a:ext uri="{FF2B5EF4-FFF2-40B4-BE49-F238E27FC236}">
                <a16:creationId xmlns:a16="http://schemas.microsoft.com/office/drawing/2014/main" id="{C55C01C8-63D3-492C-A18C-891F92629F61}"/>
              </a:ext>
            </a:extLst>
          </p:cNvPr>
          <p:cNvGraphicFramePr>
            <a:graphicFrameLocks noGrp="1"/>
          </p:cNvGraphicFramePr>
          <p:nvPr>
            <p:ph idx="1"/>
            <p:extLst>
              <p:ext uri="{D42A27DB-BD31-4B8C-83A1-F6EECF244321}">
                <p14:modId xmlns:p14="http://schemas.microsoft.com/office/powerpoint/2010/main" val="3301920860"/>
              </p:ext>
            </p:extLst>
          </p:nvPr>
        </p:nvGraphicFramePr>
        <p:xfrm>
          <a:off x="503548" y="1124744"/>
          <a:ext cx="8028892"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81175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DC67C4-AA88-46B1-8B87-9DBE35D3ED05}"/>
              </a:ext>
            </a:extLst>
          </p:cNvPr>
          <p:cNvSpPr>
            <a:spLocks noGrp="1"/>
          </p:cNvSpPr>
          <p:nvPr>
            <p:ph type="title"/>
          </p:nvPr>
        </p:nvSpPr>
        <p:spPr>
          <a:xfrm>
            <a:off x="467544" y="692696"/>
            <a:ext cx="8676456" cy="4752528"/>
          </a:xfrm>
        </p:spPr>
        <p:txBody>
          <a:bodyPr>
            <a:normAutofit/>
          </a:bodyPr>
          <a:lstStyle/>
          <a:p>
            <a:r>
              <a:rPr lang="fr-FR" dirty="0"/>
              <a:t>                                   LA DETTE</a:t>
            </a:r>
          </a:p>
        </p:txBody>
      </p:sp>
      <p:sp>
        <p:nvSpPr>
          <p:cNvPr id="3" name="Espace réservé de la date 2">
            <a:extLst>
              <a:ext uri="{FF2B5EF4-FFF2-40B4-BE49-F238E27FC236}">
                <a16:creationId xmlns:a16="http://schemas.microsoft.com/office/drawing/2014/main" id="{7A99A6C4-5B18-4913-9E22-7BCD477ED25E}"/>
              </a:ext>
            </a:extLst>
          </p:cNvPr>
          <p:cNvSpPr>
            <a:spLocks noGrp="1"/>
          </p:cNvSpPr>
          <p:nvPr>
            <p:ph type="dt" sz="half" idx="10"/>
          </p:nvPr>
        </p:nvSpPr>
        <p:spPr/>
        <p:txBody>
          <a:bodyPr/>
          <a:lstStyle/>
          <a:p>
            <a:fld id="{FC2A3C5A-E0EC-41A5-AFBE-1816D3B21225}" type="datetime1">
              <a:rPr lang="fr-FR" smtClean="0"/>
              <a:pPr/>
              <a:t>11/03/2025</a:t>
            </a:fld>
            <a:endParaRPr lang="fr-FR" dirty="0"/>
          </a:p>
        </p:txBody>
      </p:sp>
      <p:sp>
        <p:nvSpPr>
          <p:cNvPr id="4" name="Espace réservé du numéro de diapositive 3">
            <a:extLst>
              <a:ext uri="{FF2B5EF4-FFF2-40B4-BE49-F238E27FC236}">
                <a16:creationId xmlns:a16="http://schemas.microsoft.com/office/drawing/2014/main" id="{17AF7518-3CE1-47F1-AB03-08DC4505573C}"/>
              </a:ext>
            </a:extLst>
          </p:cNvPr>
          <p:cNvSpPr>
            <a:spLocks noGrp="1"/>
          </p:cNvSpPr>
          <p:nvPr>
            <p:ph type="sldNum" sz="quarter" idx="12"/>
          </p:nvPr>
        </p:nvSpPr>
        <p:spPr/>
        <p:txBody>
          <a:bodyPr/>
          <a:lstStyle/>
          <a:p>
            <a:fld id="{1A4AB998-FB24-4D55-85BD-932B30BB390E}" type="slidenum">
              <a:rPr lang="fr-FR" smtClean="0"/>
              <a:pPr/>
              <a:t>65</a:t>
            </a:fld>
            <a:endParaRPr lang="fr-FR" dirty="0"/>
          </a:p>
        </p:txBody>
      </p:sp>
      <p:pic>
        <p:nvPicPr>
          <p:cNvPr id="5" name="Image 4">
            <a:extLst>
              <a:ext uri="{FF2B5EF4-FFF2-40B4-BE49-F238E27FC236}">
                <a16:creationId xmlns:a16="http://schemas.microsoft.com/office/drawing/2014/main" id="{011E8CD5-BA27-4260-896E-B864D6DEA79D}"/>
              </a:ext>
            </a:extLst>
          </p:cNvPr>
          <p:cNvPicPr>
            <a:picLocks noChangeAspect="1"/>
          </p:cNvPicPr>
          <p:nvPr/>
        </p:nvPicPr>
        <p:blipFill>
          <a:blip r:embed="rId2"/>
          <a:stretch>
            <a:fillRect/>
          </a:stretch>
        </p:blipFill>
        <p:spPr>
          <a:xfrm>
            <a:off x="6936645" y="5396280"/>
            <a:ext cx="1883827" cy="908383"/>
          </a:xfrm>
          <a:prstGeom prst="rect">
            <a:avLst/>
          </a:prstGeom>
        </p:spPr>
      </p:pic>
    </p:spTree>
    <p:extLst>
      <p:ext uri="{BB962C8B-B14F-4D97-AF65-F5344CB8AC3E}">
        <p14:creationId xmlns:p14="http://schemas.microsoft.com/office/powerpoint/2010/main" val="35262765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9F3707-4641-4E3D-9AA7-017FBF963FAB}"/>
              </a:ext>
            </a:extLst>
          </p:cNvPr>
          <p:cNvSpPr>
            <a:spLocks noGrp="1"/>
          </p:cNvSpPr>
          <p:nvPr>
            <p:ph type="title"/>
          </p:nvPr>
        </p:nvSpPr>
        <p:spPr>
          <a:xfrm>
            <a:off x="467544" y="692696"/>
            <a:ext cx="7992888" cy="432048"/>
          </a:xfrm>
        </p:spPr>
        <p:txBody>
          <a:bodyPr/>
          <a:lstStyle/>
          <a:p>
            <a:r>
              <a:rPr lang="fr-FR" dirty="0"/>
              <a:t>LA DETTE (annexe spécifique dans le rapport)</a:t>
            </a:r>
          </a:p>
        </p:txBody>
      </p:sp>
      <p:sp>
        <p:nvSpPr>
          <p:cNvPr id="3" name="Espace réservé du contenu 2">
            <a:extLst>
              <a:ext uri="{FF2B5EF4-FFF2-40B4-BE49-F238E27FC236}">
                <a16:creationId xmlns:a16="http://schemas.microsoft.com/office/drawing/2014/main" id="{6F42599D-F787-4A78-A0D5-BBEFBD2484A6}"/>
              </a:ext>
            </a:extLst>
          </p:cNvPr>
          <p:cNvSpPr>
            <a:spLocks noGrp="1"/>
          </p:cNvSpPr>
          <p:nvPr>
            <p:ph idx="1"/>
          </p:nvPr>
        </p:nvSpPr>
        <p:spPr>
          <a:xfrm>
            <a:off x="467544" y="1628800"/>
            <a:ext cx="7992888" cy="4536503"/>
          </a:xfrm>
        </p:spPr>
        <p:txBody>
          <a:bodyPr>
            <a:normAutofit/>
          </a:bodyPr>
          <a:lstStyle/>
          <a:p>
            <a:pPr algn="just">
              <a:buFontTx/>
              <a:buChar char="-"/>
            </a:pPr>
            <a:r>
              <a:rPr lang="fr-FR" dirty="0"/>
              <a:t>Capital Restant Du au 01/01/2025 = </a:t>
            </a:r>
            <a:r>
              <a:rPr lang="fr-FR" b="1" dirty="0"/>
              <a:t>6 805 193,72€ </a:t>
            </a:r>
          </a:p>
          <a:p>
            <a:pPr algn="just">
              <a:buFontTx/>
              <a:buChar char="-"/>
            </a:pPr>
            <a:r>
              <a:rPr lang="fr-FR" dirty="0"/>
              <a:t>Dette sécurisée à 100% charte Gissler (91,2% en taux fixe  et 8,8% adossé sur le livret A)</a:t>
            </a:r>
          </a:p>
          <a:p>
            <a:pPr algn="just">
              <a:buFontTx/>
              <a:buChar char="-"/>
            </a:pPr>
            <a:r>
              <a:rPr lang="fr-FR" dirty="0"/>
              <a:t>Taux d’intérêt moyen : 2,10%</a:t>
            </a:r>
            <a:endParaRPr lang="fr-FR" sz="1300" b="1" dirty="0"/>
          </a:p>
          <a:p>
            <a:pPr algn="just">
              <a:buFontTx/>
              <a:buChar char="-"/>
            </a:pPr>
            <a:r>
              <a:rPr lang="fr-FR" dirty="0"/>
              <a:t>Annuité de dette pour 2025 à provisionner à hauteur de </a:t>
            </a:r>
            <a:r>
              <a:rPr lang="fr-FR" b="1" dirty="0"/>
              <a:t>808 000 € </a:t>
            </a:r>
            <a:r>
              <a:rPr lang="fr-FR" dirty="0"/>
              <a:t>(690 000 € en capital et     118 000 € en intérêts)</a:t>
            </a:r>
          </a:p>
          <a:p>
            <a:pPr marL="0" indent="0" algn="just">
              <a:buNone/>
            </a:pPr>
            <a:endParaRPr lang="fr-FR" sz="1300" dirty="0"/>
          </a:p>
          <a:p>
            <a:pPr marL="0" indent="0" algn="just">
              <a:buNone/>
            </a:pPr>
            <a:endParaRPr lang="fr-FR" sz="1200" dirty="0"/>
          </a:p>
        </p:txBody>
      </p:sp>
      <p:sp>
        <p:nvSpPr>
          <p:cNvPr id="4" name="Espace réservé de la date 3">
            <a:extLst>
              <a:ext uri="{FF2B5EF4-FFF2-40B4-BE49-F238E27FC236}">
                <a16:creationId xmlns:a16="http://schemas.microsoft.com/office/drawing/2014/main" id="{F388D401-424A-451A-9610-FFE1460AB592}"/>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1D5F95C2-524D-414D-946D-F546459930FC}"/>
              </a:ext>
            </a:extLst>
          </p:cNvPr>
          <p:cNvSpPr>
            <a:spLocks noGrp="1"/>
          </p:cNvSpPr>
          <p:nvPr>
            <p:ph type="sldNum" sz="quarter" idx="12"/>
          </p:nvPr>
        </p:nvSpPr>
        <p:spPr/>
        <p:txBody>
          <a:bodyPr/>
          <a:lstStyle/>
          <a:p>
            <a:fld id="{1A4AB998-FB24-4D55-85BD-932B30BB390E}" type="slidenum">
              <a:rPr lang="fr-FR" smtClean="0"/>
              <a:pPr/>
              <a:t>66</a:t>
            </a:fld>
            <a:endParaRPr lang="fr-FR" dirty="0"/>
          </a:p>
        </p:txBody>
      </p:sp>
      <p:pic>
        <p:nvPicPr>
          <p:cNvPr id="6" name="Image 5">
            <a:extLst>
              <a:ext uri="{FF2B5EF4-FFF2-40B4-BE49-F238E27FC236}">
                <a16:creationId xmlns:a16="http://schemas.microsoft.com/office/drawing/2014/main" id="{F2D537B1-8BAB-4B0B-B812-49C8E3B5F0EE}"/>
              </a:ext>
            </a:extLst>
          </p:cNvPr>
          <p:cNvPicPr>
            <a:picLocks noChangeAspect="1"/>
          </p:cNvPicPr>
          <p:nvPr/>
        </p:nvPicPr>
        <p:blipFill>
          <a:blip r:embed="rId2"/>
          <a:stretch>
            <a:fillRect/>
          </a:stretch>
        </p:blipFill>
        <p:spPr>
          <a:xfrm>
            <a:off x="6932319" y="5359397"/>
            <a:ext cx="1883827" cy="908383"/>
          </a:xfrm>
          <a:prstGeom prst="rect">
            <a:avLst/>
          </a:prstGeom>
        </p:spPr>
      </p:pic>
    </p:spTree>
    <p:extLst>
      <p:ext uri="{BB962C8B-B14F-4D97-AF65-F5344CB8AC3E}">
        <p14:creationId xmlns:p14="http://schemas.microsoft.com/office/powerpoint/2010/main" val="21217086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CC7A16-2741-407C-A2AD-66CA934B13BE}"/>
              </a:ext>
            </a:extLst>
          </p:cNvPr>
          <p:cNvSpPr>
            <a:spLocks noGrp="1"/>
          </p:cNvSpPr>
          <p:nvPr>
            <p:ph type="title"/>
          </p:nvPr>
        </p:nvSpPr>
        <p:spPr>
          <a:xfrm>
            <a:off x="0" y="1584513"/>
            <a:ext cx="9144000" cy="2808312"/>
          </a:xfrm>
        </p:spPr>
        <p:txBody>
          <a:bodyPr>
            <a:normAutofit/>
          </a:bodyPr>
          <a:lstStyle/>
          <a:p>
            <a:pPr algn="ctr"/>
            <a:r>
              <a:rPr lang="fr-FR" dirty="0"/>
              <a:t>SECTION D’INVESTISSEMENT</a:t>
            </a:r>
          </a:p>
        </p:txBody>
      </p:sp>
      <p:sp>
        <p:nvSpPr>
          <p:cNvPr id="3" name="Espace réservé de la date 2">
            <a:extLst>
              <a:ext uri="{FF2B5EF4-FFF2-40B4-BE49-F238E27FC236}">
                <a16:creationId xmlns:a16="http://schemas.microsoft.com/office/drawing/2014/main" id="{31456A05-F878-44E5-B088-FBB9759ACD73}"/>
              </a:ext>
            </a:extLst>
          </p:cNvPr>
          <p:cNvSpPr>
            <a:spLocks noGrp="1"/>
          </p:cNvSpPr>
          <p:nvPr>
            <p:ph type="dt" sz="half" idx="10"/>
          </p:nvPr>
        </p:nvSpPr>
        <p:spPr/>
        <p:txBody>
          <a:bodyPr/>
          <a:lstStyle/>
          <a:p>
            <a:fld id="{FC2A3C5A-E0EC-41A5-AFBE-1816D3B21225}" type="datetime1">
              <a:rPr lang="fr-FR" smtClean="0"/>
              <a:pPr/>
              <a:t>11/03/2025</a:t>
            </a:fld>
            <a:endParaRPr lang="fr-FR" dirty="0"/>
          </a:p>
        </p:txBody>
      </p:sp>
      <p:sp>
        <p:nvSpPr>
          <p:cNvPr id="4" name="Espace réservé du numéro de diapositive 3">
            <a:extLst>
              <a:ext uri="{FF2B5EF4-FFF2-40B4-BE49-F238E27FC236}">
                <a16:creationId xmlns:a16="http://schemas.microsoft.com/office/drawing/2014/main" id="{129B97E8-F62F-4810-969D-B0A9681E66E5}"/>
              </a:ext>
            </a:extLst>
          </p:cNvPr>
          <p:cNvSpPr>
            <a:spLocks noGrp="1"/>
          </p:cNvSpPr>
          <p:nvPr>
            <p:ph type="sldNum" sz="quarter" idx="12"/>
          </p:nvPr>
        </p:nvSpPr>
        <p:spPr/>
        <p:txBody>
          <a:bodyPr/>
          <a:lstStyle/>
          <a:p>
            <a:fld id="{1A4AB998-FB24-4D55-85BD-932B30BB390E}" type="slidenum">
              <a:rPr lang="fr-FR" smtClean="0"/>
              <a:pPr/>
              <a:t>67</a:t>
            </a:fld>
            <a:endParaRPr lang="fr-FR" dirty="0"/>
          </a:p>
        </p:txBody>
      </p:sp>
      <p:pic>
        <p:nvPicPr>
          <p:cNvPr id="5" name="Image 4">
            <a:extLst>
              <a:ext uri="{FF2B5EF4-FFF2-40B4-BE49-F238E27FC236}">
                <a16:creationId xmlns:a16="http://schemas.microsoft.com/office/drawing/2014/main" id="{F2ECA21B-CC68-4CD8-A578-EA79672C86AB}"/>
              </a:ext>
            </a:extLst>
          </p:cNvPr>
          <p:cNvPicPr>
            <a:picLocks noChangeAspect="1"/>
          </p:cNvPicPr>
          <p:nvPr/>
        </p:nvPicPr>
        <p:blipFill>
          <a:blip r:embed="rId2"/>
          <a:stretch>
            <a:fillRect/>
          </a:stretch>
        </p:blipFill>
        <p:spPr>
          <a:xfrm>
            <a:off x="6936645" y="5338132"/>
            <a:ext cx="1883827" cy="908383"/>
          </a:xfrm>
          <a:prstGeom prst="rect">
            <a:avLst/>
          </a:prstGeom>
        </p:spPr>
      </p:pic>
    </p:spTree>
    <p:extLst>
      <p:ext uri="{BB962C8B-B14F-4D97-AF65-F5344CB8AC3E}">
        <p14:creationId xmlns:p14="http://schemas.microsoft.com/office/powerpoint/2010/main" val="23614081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5F08F5-385F-4BD6-A782-EE529A376B70}"/>
              </a:ext>
            </a:extLst>
          </p:cNvPr>
          <p:cNvSpPr>
            <a:spLocks noGrp="1"/>
          </p:cNvSpPr>
          <p:nvPr>
            <p:ph type="title"/>
          </p:nvPr>
        </p:nvSpPr>
        <p:spPr>
          <a:xfrm>
            <a:off x="539552" y="543823"/>
            <a:ext cx="7488832" cy="432048"/>
          </a:xfrm>
        </p:spPr>
        <p:txBody>
          <a:bodyPr/>
          <a:lstStyle/>
          <a:p>
            <a:r>
              <a:rPr lang="fr-FR" dirty="0"/>
              <a:t>Section d’investissement – Dépenses 2025</a:t>
            </a:r>
          </a:p>
        </p:txBody>
      </p:sp>
      <p:sp>
        <p:nvSpPr>
          <p:cNvPr id="3" name="Espace réservé du contenu 2">
            <a:extLst>
              <a:ext uri="{FF2B5EF4-FFF2-40B4-BE49-F238E27FC236}">
                <a16:creationId xmlns:a16="http://schemas.microsoft.com/office/drawing/2014/main" id="{3B875806-6EB2-42A2-A98E-CB781728A560}"/>
              </a:ext>
            </a:extLst>
          </p:cNvPr>
          <p:cNvSpPr>
            <a:spLocks noGrp="1"/>
          </p:cNvSpPr>
          <p:nvPr>
            <p:ph idx="1"/>
          </p:nvPr>
        </p:nvSpPr>
        <p:spPr>
          <a:xfrm>
            <a:off x="747266" y="1304764"/>
            <a:ext cx="7713165" cy="4248472"/>
          </a:xfrm>
        </p:spPr>
        <p:txBody>
          <a:bodyPr>
            <a:normAutofit fontScale="92500" lnSpcReduction="20000"/>
          </a:bodyPr>
          <a:lstStyle/>
          <a:p>
            <a:pPr algn="just"/>
            <a:r>
              <a:rPr lang="fr-FR" dirty="0"/>
              <a:t>Comme vu au Compte administratif, des reports de crédits sont de nouveau à prévoir sur des opérations engagées depuis 2023 (Saint-Pierre-Les-Eglises, église de Pouzioux, huisseries à l’Hôtel de Ville) pour un montant de </a:t>
            </a:r>
            <a:r>
              <a:rPr lang="fr-FR" b="1" dirty="0"/>
              <a:t>152 200 €.</a:t>
            </a:r>
          </a:p>
          <a:p>
            <a:pPr algn="just"/>
            <a:r>
              <a:rPr lang="fr-FR" dirty="0"/>
              <a:t>En outre, sur les Autorisation de Programme et Crédits de Paiement (AP/CP),  il reste engagé au 31/12 une somme globale arrondie à </a:t>
            </a:r>
            <a:r>
              <a:rPr lang="fr-FR" b="1" dirty="0"/>
              <a:t>481 000 € </a:t>
            </a:r>
            <a:r>
              <a:rPr lang="fr-FR" dirty="0"/>
              <a:t>sur les CP 2024 (hors marchés de travaux théâtre et bibliothèque validés en toute fin d’année).</a:t>
            </a:r>
          </a:p>
          <a:p>
            <a:pPr algn="just"/>
            <a:r>
              <a:rPr lang="fr-FR" dirty="0"/>
              <a:t>Rappel :</a:t>
            </a:r>
            <a:r>
              <a:rPr lang="fr-FR" dirty="0">
                <a:solidFill>
                  <a:srgbClr val="FF0000"/>
                </a:solidFill>
              </a:rPr>
              <a:t> </a:t>
            </a:r>
            <a:r>
              <a:rPr lang="fr-FR" dirty="0"/>
              <a:t>En AP/CP, les crédits  non consommés en fin d’année sont annulés budgétairement parlant.</a:t>
            </a:r>
          </a:p>
        </p:txBody>
      </p:sp>
      <p:sp>
        <p:nvSpPr>
          <p:cNvPr id="4" name="Espace réservé de la date 3">
            <a:extLst>
              <a:ext uri="{FF2B5EF4-FFF2-40B4-BE49-F238E27FC236}">
                <a16:creationId xmlns:a16="http://schemas.microsoft.com/office/drawing/2014/main" id="{B0BFC72B-4B42-4D63-B74E-D606293045C9}"/>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D25C240F-4B59-432C-9CE9-5A162D2E9F73}"/>
              </a:ext>
            </a:extLst>
          </p:cNvPr>
          <p:cNvSpPr>
            <a:spLocks noGrp="1"/>
          </p:cNvSpPr>
          <p:nvPr>
            <p:ph type="sldNum" sz="quarter" idx="12"/>
          </p:nvPr>
        </p:nvSpPr>
        <p:spPr/>
        <p:txBody>
          <a:bodyPr/>
          <a:lstStyle/>
          <a:p>
            <a:fld id="{1A4AB998-FB24-4D55-85BD-932B30BB390E}" type="slidenum">
              <a:rPr lang="fr-FR" smtClean="0"/>
              <a:pPr/>
              <a:t>68</a:t>
            </a:fld>
            <a:endParaRPr lang="fr-FR" dirty="0"/>
          </a:p>
        </p:txBody>
      </p:sp>
      <p:pic>
        <p:nvPicPr>
          <p:cNvPr id="6" name="Image 5">
            <a:extLst>
              <a:ext uri="{FF2B5EF4-FFF2-40B4-BE49-F238E27FC236}">
                <a16:creationId xmlns:a16="http://schemas.microsoft.com/office/drawing/2014/main" id="{6325A3C2-D97A-4A95-858C-C85E83604854}"/>
              </a:ext>
            </a:extLst>
          </p:cNvPr>
          <p:cNvPicPr>
            <a:picLocks noChangeAspect="1"/>
          </p:cNvPicPr>
          <p:nvPr/>
        </p:nvPicPr>
        <p:blipFill>
          <a:blip r:embed="rId2"/>
          <a:stretch>
            <a:fillRect/>
          </a:stretch>
        </p:blipFill>
        <p:spPr>
          <a:xfrm>
            <a:off x="6936645" y="5423081"/>
            <a:ext cx="1883827" cy="908383"/>
          </a:xfrm>
          <a:prstGeom prst="rect">
            <a:avLst/>
          </a:prstGeom>
        </p:spPr>
      </p:pic>
    </p:spTree>
    <p:extLst>
      <p:ext uri="{BB962C8B-B14F-4D97-AF65-F5344CB8AC3E}">
        <p14:creationId xmlns:p14="http://schemas.microsoft.com/office/powerpoint/2010/main" val="5733836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524169-49A0-B918-0591-653A03A37491}"/>
              </a:ext>
            </a:extLst>
          </p:cNvPr>
          <p:cNvSpPr>
            <a:spLocks noGrp="1"/>
          </p:cNvSpPr>
          <p:nvPr>
            <p:ph type="title"/>
          </p:nvPr>
        </p:nvSpPr>
        <p:spPr/>
        <p:txBody>
          <a:bodyPr/>
          <a:lstStyle/>
          <a:p>
            <a:r>
              <a:rPr lang="fr-FR" dirty="0"/>
              <a:t>Section d’investissement – dépenses 2025</a:t>
            </a:r>
          </a:p>
        </p:txBody>
      </p:sp>
      <p:sp>
        <p:nvSpPr>
          <p:cNvPr id="3" name="Espace réservé du contenu 2">
            <a:extLst>
              <a:ext uri="{FF2B5EF4-FFF2-40B4-BE49-F238E27FC236}">
                <a16:creationId xmlns:a16="http://schemas.microsoft.com/office/drawing/2014/main" id="{E45C8AB3-9E6A-B0FE-FCE7-D3F27DD57FE4}"/>
              </a:ext>
            </a:extLst>
          </p:cNvPr>
          <p:cNvSpPr>
            <a:spLocks noGrp="1"/>
          </p:cNvSpPr>
          <p:nvPr>
            <p:ph idx="1"/>
          </p:nvPr>
        </p:nvSpPr>
        <p:spPr/>
        <p:txBody>
          <a:bodyPr>
            <a:normAutofit lnSpcReduction="10000"/>
          </a:bodyPr>
          <a:lstStyle/>
          <a:p>
            <a:pPr algn="just"/>
            <a:r>
              <a:rPr lang="fr-FR" dirty="0"/>
              <a:t>Il faut donc reprogrammer cette somme en Crédits de Paiement 2025.</a:t>
            </a:r>
          </a:p>
          <a:p>
            <a:pPr algn="just"/>
            <a:r>
              <a:rPr lang="fr-FR" dirty="0"/>
              <a:t>Il est tenu compte de cette somme dans le calcul de l’affectation du résultat de fonctionnement N-1 afin de couvrir l’ensemble des besoins de la section d’investissement.</a:t>
            </a:r>
          </a:p>
          <a:p>
            <a:pPr algn="just"/>
            <a:r>
              <a:rPr lang="fr-FR" dirty="0"/>
              <a:t>Les AP/CP seront mis à jour lors de la séance d’adoption du Budget Primitif 2025, comme le prescrit la réglementation</a:t>
            </a:r>
          </a:p>
          <a:p>
            <a:pPr algn="just"/>
            <a:endParaRPr lang="fr-FR" dirty="0"/>
          </a:p>
        </p:txBody>
      </p:sp>
      <p:sp>
        <p:nvSpPr>
          <p:cNvPr id="4" name="Espace réservé de la date 3">
            <a:extLst>
              <a:ext uri="{FF2B5EF4-FFF2-40B4-BE49-F238E27FC236}">
                <a16:creationId xmlns:a16="http://schemas.microsoft.com/office/drawing/2014/main" id="{016A9C02-B4B3-A3C6-006E-10821AC98734}"/>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92C180B3-B42A-C33A-8386-ACA71FFC239A}"/>
              </a:ext>
            </a:extLst>
          </p:cNvPr>
          <p:cNvSpPr>
            <a:spLocks noGrp="1"/>
          </p:cNvSpPr>
          <p:nvPr>
            <p:ph type="sldNum" sz="quarter" idx="12"/>
          </p:nvPr>
        </p:nvSpPr>
        <p:spPr/>
        <p:txBody>
          <a:bodyPr/>
          <a:lstStyle/>
          <a:p>
            <a:fld id="{1A4AB998-FB24-4D55-85BD-932B30BB390E}" type="slidenum">
              <a:rPr lang="fr-FR" smtClean="0"/>
              <a:pPr/>
              <a:t>69</a:t>
            </a:fld>
            <a:endParaRPr lang="fr-FR" dirty="0"/>
          </a:p>
        </p:txBody>
      </p:sp>
      <p:pic>
        <p:nvPicPr>
          <p:cNvPr id="6" name="Image 5">
            <a:extLst>
              <a:ext uri="{FF2B5EF4-FFF2-40B4-BE49-F238E27FC236}">
                <a16:creationId xmlns:a16="http://schemas.microsoft.com/office/drawing/2014/main" id="{E85536D3-261B-BCFD-7584-58B4BA269810}"/>
              </a:ext>
            </a:extLst>
          </p:cNvPr>
          <p:cNvPicPr>
            <a:picLocks noChangeAspect="1"/>
          </p:cNvPicPr>
          <p:nvPr/>
        </p:nvPicPr>
        <p:blipFill>
          <a:blip r:embed="rId2"/>
          <a:stretch>
            <a:fillRect/>
          </a:stretch>
        </p:blipFill>
        <p:spPr>
          <a:xfrm>
            <a:off x="6588224" y="5328929"/>
            <a:ext cx="1883827" cy="908383"/>
          </a:xfrm>
          <a:prstGeom prst="rect">
            <a:avLst/>
          </a:prstGeom>
        </p:spPr>
      </p:pic>
    </p:spTree>
    <p:extLst>
      <p:ext uri="{BB962C8B-B14F-4D97-AF65-F5344CB8AC3E}">
        <p14:creationId xmlns:p14="http://schemas.microsoft.com/office/powerpoint/2010/main" val="3193235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27DD6-5BF8-D0D3-FD2D-DCE49B24DFC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143AD8A-D605-B20D-3A4B-A32B8ED70345}"/>
              </a:ext>
            </a:extLst>
          </p:cNvPr>
          <p:cNvSpPr>
            <a:spLocks noGrp="1"/>
          </p:cNvSpPr>
          <p:nvPr>
            <p:ph type="title"/>
          </p:nvPr>
        </p:nvSpPr>
        <p:spPr>
          <a:xfrm>
            <a:off x="539552" y="508534"/>
            <a:ext cx="7992888" cy="432048"/>
          </a:xfrm>
        </p:spPr>
        <p:txBody>
          <a:bodyPr/>
          <a:lstStyle/>
          <a:p>
            <a:r>
              <a:rPr lang="fr-FR" dirty="0"/>
              <a:t>SECTION DE FONCTIONNEMENT – DEPENSES</a:t>
            </a:r>
          </a:p>
        </p:txBody>
      </p:sp>
      <p:sp>
        <p:nvSpPr>
          <p:cNvPr id="3" name="Espace réservé du contenu 2">
            <a:extLst>
              <a:ext uri="{FF2B5EF4-FFF2-40B4-BE49-F238E27FC236}">
                <a16:creationId xmlns:a16="http://schemas.microsoft.com/office/drawing/2014/main" id="{1505658D-8AD0-08C3-F2AC-46098D98EA55}"/>
              </a:ext>
            </a:extLst>
          </p:cNvPr>
          <p:cNvSpPr>
            <a:spLocks noGrp="1"/>
          </p:cNvSpPr>
          <p:nvPr>
            <p:ph idx="1"/>
          </p:nvPr>
        </p:nvSpPr>
        <p:spPr>
          <a:xfrm>
            <a:off x="611560" y="1124745"/>
            <a:ext cx="8064896" cy="4859596"/>
          </a:xfrm>
        </p:spPr>
        <p:txBody>
          <a:bodyPr>
            <a:noAutofit/>
          </a:bodyPr>
          <a:lstStyle/>
          <a:p>
            <a:r>
              <a:rPr lang="fr-FR" b="1" u="sng" dirty="0"/>
              <a:t>Chapitre 011 – Charges à  caractère général</a:t>
            </a:r>
          </a:p>
          <a:p>
            <a:pPr marL="0" indent="0" algn="just">
              <a:buNone/>
            </a:pPr>
            <a:r>
              <a:rPr lang="fr-FR" dirty="0">
                <a:solidFill>
                  <a:srgbClr val="FF0000"/>
                </a:solidFill>
              </a:rPr>
              <a:t>	- </a:t>
            </a:r>
            <a:r>
              <a:rPr lang="fr-FR" dirty="0"/>
              <a:t>Réception 19 K€ (6234) enregistre désormais 	les prestations et hébergements relatifs aux 	évènements (théâtre, fêtes,…) ;</a:t>
            </a:r>
          </a:p>
          <a:p>
            <a:pPr marL="0" indent="0" algn="just">
              <a:buNone/>
            </a:pPr>
            <a:r>
              <a:rPr lang="fr-FR" dirty="0"/>
              <a:t>	- Catalogues/imprimés et publications sont 	scindées en deux articles (6236 : pour la 	composition ; 6237 pour l’impression) ;</a:t>
            </a:r>
          </a:p>
          <a:p>
            <a:pPr marL="0" indent="0" algn="just">
              <a:buNone/>
            </a:pPr>
            <a:r>
              <a:rPr lang="fr-FR" dirty="0"/>
              <a:t>	- Frais de télécommunication +11 K€(6262) 	tuilage en raison du changement du système de 	téléphonie et de l’opérateur ;</a:t>
            </a:r>
          </a:p>
          <a:p>
            <a:pPr marL="0" indent="0" algn="just">
              <a:buNone/>
            </a:pPr>
            <a:r>
              <a:rPr lang="fr-FR" dirty="0">
                <a:solidFill>
                  <a:srgbClr val="FF0000"/>
                </a:solidFill>
              </a:rPr>
              <a:t>	</a:t>
            </a:r>
            <a:endParaRPr lang="fr-FR" dirty="0"/>
          </a:p>
        </p:txBody>
      </p:sp>
      <p:sp>
        <p:nvSpPr>
          <p:cNvPr id="4" name="Espace réservé de la date 3">
            <a:extLst>
              <a:ext uri="{FF2B5EF4-FFF2-40B4-BE49-F238E27FC236}">
                <a16:creationId xmlns:a16="http://schemas.microsoft.com/office/drawing/2014/main" id="{761FB5CE-4BE3-E74A-849F-2FDCCC2FE4DD}"/>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2155345E-1609-7856-B499-66122B53EC1C}"/>
              </a:ext>
            </a:extLst>
          </p:cNvPr>
          <p:cNvSpPr>
            <a:spLocks noGrp="1"/>
          </p:cNvSpPr>
          <p:nvPr>
            <p:ph type="sldNum" sz="quarter" idx="12"/>
          </p:nvPr>
        </p:nvSpPr>
        <p:spPr/>
        <p:txBody>
          <a:bodyPr/>
          <a:lstStyle/>
          <a:p>
            <a:fld id="{1A4AB998-FB24-4D55-85BD-932B30BB390E}" type="slidenum">
              <a:rPr lang="fr-FR" smtClean="0"/>
              <a:pPr/>
              <a:t>7</a:t>
            </a:fld>
            <a:endParaRPr lang="fr-FR" dirty="0"/>
          </a:p>
        </p:txBody>
      </p:sp>
      <p:pic>
        <p:nvPicPr>
          <p:cNvPr id="6" name="Image 5">
            <a:extLst>
              <a:ext uri="{FF2B5EF4-FFF2-40B4-BE49-F238E27FC236}">
                <a16:creationId xmlns:a16="http://schemas.microsoft.com/office/drawing/2014/main" id="{748CD342-0907-892E-6F22-1AABE704A64A}"/>
              </a:ext>
            </a:extLst>
          </p:cNvPr>
          <p:cNvPicPr>
            <a:picLocks noChangeAspect="1"/>
          </p:cNvPicPr>
          <p:nvPr/>
        </p:nvPicPr>
        <p:blipFill>
          <a:blip r:embed="rId2"/>
          <a:stretch>
            <a:fillRect/>
          </a:stretch>
        </p:blipFill>
        <p:spPr>
          <a:xfrm>
            <a:off x="6936645" y="5441083"/>
            <a:ext cx="1883827" cy="908383"/>
          </a:xfrm>
          <a:prstGeom prst="rect">
            <a:avLst/>
          </a:prstGeom>
        </p:spPr>
      </p:pic>
    </p:spTree>
    <p:extLst>
      <p:ext uri="{BB962C8B-B14F-4D97-AF65-F5344CB8AC3E}">
        <p14:creationId xmlns:p14="http://schemas.microsoft.com/office/powerpoint/2010/main" val="78284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4BAFB7-1626-C580-387D-4FB62824FF2F}"/>
              </a:ext>
            </a:extLst>
          </p:cNvPr>
          <p:cNvSpPr>
            <a:spLocks noGrp="1"/>
          </p:cNvSpPr>
          <p:nvPr>
            <p:ph type="title"/>
          </p:nvPr>
        </p:nvSpPr>
        <p:spPr/>
        <p:txBody>
          <a:bodyPr/>
          <a:lstStyle/>
          <a:p>
            <a:r>
              <a:rPr lang="fr-FR" dirty="0"/>
              <a:t>Section d’investissement – dépenses 2025</a:t>
            </a:r>
          </a:p>
        </p:txBody>
      </p:sp>
      <p:sp>
        <p:nvSpPr>
          <p:cNvPr id="3" name="Espace réservé du contenu 2">
            <a:extLst>
              <a:ext uri="{FF2B5EF4-FFF2-40B4-BE49-F238E27FC236}">
                <a16:creationId xmlns:a16="http://schemas.microsoft.com/office/drawing/2014/main" id="{CCCAFBE7-B0CA-993E-E060-124AC1241C01}"/>
              </a:ext>
            </a:extLst>
          </p:cNvPr>
          <p:cNvSpPr>
            <a:spLocks noGrp="1"/>
          </p:cNvSpPr>
          <p:nvPr>
            <p:ph idx="1"/>
          </p:nvPr>
        </p:nvSpPr>
        <p:spPr/>
        <p:txBody>
          <a:bodyPr/>
          <a:lstStyle/>
          <a:p>
            <a:r>
              <a:rPr lang="fr-FR" dirty="0"/>
              <a:t>Concernant les investissements courants, les priorités seront fixées lors de la commission travaux qui aura lieu en mars. </a:t>
            </a:r>
          </a:p>
        </p:txBody>
      </p:sp>
      <p:sp>
        <p:nvSpPr>
          <p:cNvPr id="4" name="Espace réservé de la date 3">
            <a:extLst>
              <a:ext uri="{FF2B5EF4-FFF2-40B4-BE49-F238E27FC236}">
                <a16:creationId xmlns:a16="http://schemas.microsoft.com/office/drawing/2014/main" id="{2227FF79-6D73-2366-3D8E-A8260F448B62}"/>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7555FA9D-09D7-8BA3-A427-5DC0129AD041}"/>
              </a:ext>
            </a:extLst>
          </p:cNvPr>
          <p:cNvSpPr>
            <a:spLocks noGrp="1"/>
          </p:cNvSpPr>
          <p:nvPr>
            <p:ph type="sldNum" sz="quarter" idx="12"/>
          </p:nvPr>
        </p:nvSpPr>
        <p:spPr/>
        <p:txBody>
          <a:bodyPr/>
          <a:lstStyle/>
          <a:p>
            <a:fld id="{1A4AB998-FB24-4D55-85BD-932B30BB390E}" type="slidenum">
              <a:rPr lang="fr-FR" smtClean="0"/>
              <a:pPr/>
              <a:t>70</a:t>
            </a:fld>
            <a:endParaRPr lang="fr-FR" dirty="0"/>
          </a:p>
        </p:txBody>
      </p:sp>
      <p:pic>
        <p:nvPicPr>
          <p:cNvPr id="6" name="Image 5">
            <a:extLst>
              <a:ext uri="{FF2B5EF4-FFF2-40B4-BE49-F238E27FC236}">
                <a16:creationId xmlns:a16="http://schemas.microsoft.com/office/drawing/2014/main" id="{FED9D4B9-EB08-F610-9DDB-72542C09609E}"/>
              </a:ext>
            </a:extLst>
          </p:cNvPr>
          <p:cNvPicPr>
            <a:picLocks noChangeAspect="1"/>
          </p:cNvPicPr>
          <p:nvPr/>
        </p:nvPicPr>
        <p:blipFill>
          <a:blip r:embed="rId2"/>
          <a:stretch>
            <a:fillRect/>
          </a:stretch>
        </p:blipFill>
        <p:spPr>
          <a:xfrm>
            <a:off x="6686872" y="5300670"/>
            <a:ext cx="1883827" cy="908383"/>
          </a:xfrm>
          <a:prstGeom prst="rect">
            <a:avLst/>
          </a:prstGeom>
        </p:spPr>
      </p:pic>
    </p:spTree>
    <p:extLst>
      <p:ext uri="{BB962C8B-B14F-4D97-AF65-F5344CB8AC3E}">
        <p14:creationId xmlns:p14="http://schemas.microsoft.com/office/powerpoint/2010/main" val="28377710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974FC7-1AD1-4C3F-8CC5-F0200A7E6D0B}"/>
              </a:ext>
            </a:extLst>
          </p:cNvPr>
          <p:cNvSpPr>
            <a:spLocks noGrp="1"/>
          </p:cNvSpPr>
          <p:nvPr>
            <p:ph type="title"/>
          </p:nvPr>
        </p:nvSpPr>
        <p:spPr>
          <a:xfrm>
            <a:off x="476818" y="495617"/>
            <a:ext cx="7488832" cy="432048"/>
          </a:xfrm>
        </p:spPr>
        <p:txBody>
          <a:bodyPr/>
          <a:lstStyle/>
          <a:p>
            <a:r>
              <a:rPr lang="fr-FR" dirty="0"/>
              <a:t>Section d’investissement – Dépenses 2025</a:t>
            </a:r>
          </a:p>
        </p:txBody>
      </p:sp>
      <p:sp>
        <p:nvSpPr>
          <p:cNvPr id="3" name="Espace réservé du contenu 2">
            <a:extLst>
              <a:ext uri="{FF2B5EF4-FFF2-40B4-BE49-F238E27FC236}">
                <a16:creationId xmlns:a16="http://schemas.microsoft.com/office/drawing/2014/main" id="{28F6AF88-1A27-4FBB-A923-296D5C13F9A8}"/>
              </a:ext>
            </a:extLst>
          </p:cNvPr>
          <p:cNvSpPr>
            <a:spLocks noGrp="1"/>
          </p:cNvSpPr>
          <p:nvPr>
            <p:ph idx="1"/>
          </p:nvPr>
        </p:nvSpPr>
        <p:spPr>
          <a:xfrm>
            <a:off x="611560" y="1042607"/>
            <a:ext cx="7920880" cy="4877599"/>
          </a:xfrm>
        </p:spPr>
        <p:txBody>
          <a:bodyPr>
            <a:normAutofit fontScale="92500" lnSpcReduction="10000"/>
          </a:bodyPr>
          <a:lstStyle/>
          <a:p>
            <a:pPr algn="just"/>
            <a:r>
              <a:rPr lang="fr-FR" sz="2400" b="1" u="sng" dirty="0"/>
              <a:t>Culture</a:t>
            </a:r>
            <a:r>
              <a:rPr lang="fr-FR" sz="2400" dirty="0"/>
              <a:t> : dernière tranche de rénovation de l’église Saint-Pierre-Les-Eglises, finitions église de Pouzioux, verrière du donjon (à voir), réhabilitation de l’ex multi-accueil pour transfert bibliothèque, enveloppes courantes musées et théâtre Charles-Trenet, étude cinéma</a:t>
            </a:r>
          </a:p>
          <a:p>
            <a:pPr algn="just"/>
            <a:r>
              <a:rPr lang="fr-FR" sz="2400" b="1" u="sng" dirty="0"/>
              <a:t>Transition écologique </a:t>
            </a:r>
            <a:r>
              <a:rPr lang="fr-FR" sz="2400" dirty="0"/>
              <a:t>: espaces publics, liaisons douces, espaces verts, mobilier urbain, rénovation thermique du</a:t>
            </a:r>
            <a:r>
              <a:rPr lang="fr-FR" sz="2400" dirty="0">
                <a:solidFill>
                  <a:srgbClr val="FF0000"/>
                </a:solidFill>
              </a:rPr>
              <a:t> </a:t>
            </a:r>
            <a:r>
              <a:rPr lang="fr-FR" sz="2400" dirty="0"/>
              <a:t>théâtre Charles-Trenet</a:t>
            </a:r>
          </a:p>
          <a:p>
            <a:pPr algn="just"/>
            <a:r>
              <a:rPr lang="fr-FR" sz="2400" b="1" u="sng" dirty="0"/>
              <a:t>Sport</a:t>
            </a:r>
            <a:r>
              <a:rPr lang="fr-FR" sz="2400" dirty="0"/>
              <a:t> : crédits études projet site André Vouhé et réhabilitation du gymnase de Peuron, investissements courants</a:t>
            </a:r>
          </a:p>
          <a:p>
            <a:pPr algn="just"/>
            <a:r>
              <a:rPr lang="fr-FR" sz="2400" b="1" u="sng" dirty="0"/>
              <a:t>Attractivité, sécurité et bienveillance </a:t>
            </a:r>
            <a:r>
              <a:rPr lang="fr-FR" sz="2400" dirty="0"/>
              <a:t>: poursuite signalétique Cité Médiévale, chalets supplémentaires, installation vidéoprotection, crédits courants défense incendie, accessibilité, maintenance patrimoine (bâtiments, cimetières..)</a:t>
            </a:r>
          </a:p>
        </p:txBody>
      </p:sp>
      <p:sp>
        <p:nvSpPr>
          <p:cNvPr id="4" name="Espace réservé de la date 3">
            <a:extLst>
              <a:ext uri="{FF2B5EF4-FFF2-40B4-BE49-F238E27FC236}">
                <a16:creationId xmlns:a16="http://schemas.microsoft.com/office/drawing/2014/main" id="{39F84B0B-E0F2-4FF7-BE2D-C09D08746DB6}"/>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55B38909-D728-48C4-BEB3-A2E729D290AA}"/>
              </a:ext>
            </a:extLst>
          </p:cNvPr>
          <p:cNvSpPr>
            <a:spLocks noGrp="1"/>
          </p:cNvSpPr>
          <p:nvPr>
            <p:ph type="sldNum" sz="quarter" idx="12"/>
          </p:nvPr>
        </p:nvSpPr>
        <p:spPr/>
        <p:txBody>
          <a:bodyPr/>
          <a:lstStyle/>
          <a:p>
            <a:fld id="{1A4AB998-FB24-4D55-85BD-932B30BB390E}" type="slidenum">
              <a:rPr lang="fr-FR" smtClean="0"/>
              <a:pPr/>
              <a:t>71</a:t>
            </a:fld>
            <a:endParaRPr lang="fr-FR" dirty="0"/>
          </a:p>
        </p:txBody>
      </p:sp>
      <p:pic>
        <p:nvPicPr>
          <p:cNvPr id="6" name="Image 5">
            <a:extLst>
              <a:ext uri="{FF2B5EF4-FFF2-40B4-BE49-F238E27FC236}">
                <a16:creationId xmlns:a16="http://schemas.microsoft.com/office/drawing/2014/main" id="{788FD13E-8C6B-4EB5-8E29-CF9C0E0E7D74}"/>
              </a:ext>
            </a:extLst>
          </p:cNvPr>
          <p:cNvPicPr>
            <a:picLocks noChangeAspect="1"/>
          </p:cNvPicPr>
          <p:nvPr/>
        </p:nvPicPr>
        <p:blipFill>
          <a:blip r:embed="rId2"/>
          <a:stretch>
            <a:fillRect/>
          </a:stretch>
        </p:blipFill>
        <p:spPr>
          <a:xfrm>
            <a:off x="7014462" y="5603101"/>
            <a:ext cx="1883827" cy="908383"/>
          </a:xfrm>
          <a:prstGeom prst="rect">
            <a:avLst/>
          </a:prstGeom>
        </p:spPr>
      </p:pic>
    </p:spTree>
    <p:extLst>
      <p:ext uri="{BB962C8B-B14F-4D97-AF65-F5344CB8AC3E}">
        <p14:creationId xmlns:p14="http://schemas.microsoft.com/office/powerpoint/2010/main" val="29739703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4BA78C-1650-ACD2-7132-5103AD229FC8}"/>
              </a:ext>
            </a:extLst>
          </p:cNvPr>
          <p:cNvSpPr>
            <a:spLocks noGrp="1"/>
          </p:cNvSpPr>
          <p:nvPr>
            <p:ph type="title"/>
          </p:nvPr>
        </p:nvSpPr>
        <p:spPr/>
        <p:txBody>
          <a:bodyPr/>
          <a:lstStyle/>
          <a:p>
            <a:r>
              <a:rPr lang="fr-FR" dirty="0"/>
              <a:t>Section d’investissement-Dépenses 2025</a:t>
            </a:r>
          </a:p>
        </p:txBody>
      </p:sp>
      <p:sp>
        <p:nvSpPr>
          <p:cNvPr id="3" name="Espace réservé du contenu 2">
            <a:extLst>
              <a:ext uri="{FF2B5EF4-FFF2-40B4-BE49-F238E27FC236}">
                <a16:creationId xmlns:a16="http://schemas.microsoft.com/office/drawing/2014/main" id="{B3184726-E588-1A21-5C69-C6FABFCA537C}"/>
              </a:ext>
            </a:extLst>
          </p:cNvPr>
          <p:cNvSpPr>
            <a:spLocks noGrp="1"/>
          </p:cNvSpPr>
          <p:nvPr>
            <p:ph idx="1"/>
          </p:nvPr>
        </p:nvSpPr>
        <p:spPr>
          <a:xfrm>
            <a:off x="683568" y="1268760"/>
            <a:ext cx="7920880" cy="5112568"/>
          </a:xfrm>
        </p:spPr>
        <p:txBody>
          <a:bodyPr>
            <a:normAutofit/>
          </a:bodyPr>
          <a:lstStyle/>
          <a:p>
            <a:pPr algn="just"/>
            <a:r>
              <a:rPr lang="fr-FR" sz="2000" b="1" u="sng" dirty="0"/>
              <a:t>Enfance et jeunesse </a:t>
            </a:r>
            <a:r>
              <a:rPr lang="fr-FR" sz="2000" dirty="0"/>
              <a:t>: crédits courants écoles, poursuite étude cuisine centrale, étude stationnement Maison de la Petite Enfance, aires de jeux</a:t>
            </a:r>
          </a:p>
          <a:p>
            <a:pPr algn="just"/>
            <a:r>
              <a:rPr lang="fr-FR" sz="2000" b="1" u="sng" dirty="0"/>
              <a:t>Développement de la ville</a:t>
            </a:r>
            <a:r>
              <a:rPr lang="fr-FR" sz="2000" dirty="0"/>
              <a:t>: Quartier de la Gare (rachat propriété Etablissement Public Foncier (50%), réhabilitation partie sommitale du silo, études complémentaires aménagement du quartier</a:t>
            </a:r>
          </a:p>
          <a:p>
            <a:pPr marL="0" indent="0" algn="just">
              <a:buNone/>
            </a:pPr>
            <a:r>
              <a:rPr lang="fr-FR" sz="2000" dirty="0"/>
              <a:t>       Complément travaux VRD Zone de Peuron</a:t>
            </a:r>
          </a:p>
          <a:p>
            <a:pPr algn="just"/>
            <a:r>
              <a:rPr lang="fr-FR" sz="2000" b="1" u="sng" dirty="0"/>
              <a:t>Moyens généraux </a:t>
            </a:r>
            <a:r>
              <a:rPr lang="fr-FR" sz="2000" dirty="0"/>
              <a:t>: crédits courants acquisition matériels techniques et autres, inclus véhicules tous services</a:t>
            </a:r>
          </a:p>
        </p:txBody>
      </p:sp>
      <p:sp>
        <p:nvSpPr>
          <p:cNvPr id="4" name="Espace réservé de la date 3">
            <a:extLst>
              <a:ext uri="{FF2B5EF4-FFF2-40B4-BE49-F238E27FC236}">
                <a16:creationId xmlns:a16="http://schemas.microsoft.com/office/drawing/2014/main" id="{00963C04-AB05-FABE-F761-6C9E8BB45527}"/>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1E6702E8-CA5B-A0A8-846C-049FA4089215}"/>
              </a:ext>
            </a:extLst>
          </p:cNvPr>
          <p:cNvSpPr>
            <a:spLocks noGrp="1"/>
          </p:cNvSpPr>
          <p:nvPr>
            <p:ph type="sldNum" sz="quarter" idx="12"/>
          </p:nvPr>
        </p:nvSpPr>
        <p:spPr/>
        <p:txBody>
          <a:bodyPr/>
          <a:lstStyle/>
          <a:p>
            <a:fld id="{1A4AB998-FB24-4D55-85BD-932B30BB390E}" type="slidenum">
              <a:rPr lang="fr-FR" smtClean="0"/>
              <a:pPr/>
              <a:t>72</a:t>
            </a:fld>
            <a:endParaRPr lang="fr-FR" dirty="0"/>
          </a:p>
        </p:txBody>
      </p:sp>
      <p:pic>
        <p:nvPicPr>
          <p:cNvPr id="6" name="Image 5">
            <a:extLst>
              <a:ext uri="{FF2B5EF4-FFF2-40B4-BE49-F238E27FC236}">
                <a16:creationId xmlns:a16="http://schemas.microsoft.com/office/drawing/2014/main" id="{970AC2BE-8B2E-2B07-FBCF-5461F8C15730}"/>
              </a:ext>
            </a:extLst>
          </p:cNvPr>
          <p:cNvPicPr>
            <a:picLocks noChangeAspect="1"/>
          </p:cNvPicPr>
          <p:nvPr/>
        </p:nvPicPr>
        <p:blipFill>
          <a:blip r:embed="rId2"/>
          <a:stretch>
            <a:fillRect/>
          </a:stretch>
        </p:blipFill>
        <p:spPr>
          <a:xfrm>
            <a:off x="6599572" y="5256921"/>
            <a:ext cx="1883827" cy="908383"/>
          </a:xfrm>
          <a:prstGeom prst="rect">
            <a:avLst/>
          </a:prstGeom>
        </p:spPr>
      </p:pic>
    </p:spTree>
    <p:extLst>
      <p:ext uri="{BB962C8B-B14F-4D97-AF65-F5344CB8AC3E}">
        <p14:creationId xmlns:p14="http://schemas.microsoft.com/office/powerpoint/2010/main" val="25547986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BF95C6-6AA8-F360-7B3B-3E472234D6D0}"/>
              </a:ext>
            </a:extLst>
          </p:cNvPr>
          <p:cNvSpPr>
            <a:spLocks noGrp="1"/>
          </p:cNvSpPr>
          <p:nvPr>
            <p:ph type="title"/>
          </p:nvPr>
        </p:nvSpPr>
        <p:spPr>
          <a:xfrm>
            <a:off x="539552" y="476672"/>
            <a:ext cx="7488832" cy="432048"/>
          </a:xfrm>
        </p:spPr>
        <p:txBody>
          <a:bodyPr/>
          <a:lstStyle/>
          <a:p>
            <a:r>
              <a:rPr lang="fr-FR" dirty="0"/>
              <a:t>Section d’investissement –Dépenses 2025</a:t>
            </a:r>
          </a:p>
        </p:txBody>
      </p:sp>
      <p:sp>
        <p:nvSpPr>
          <p:cNvPr id="4" name="Espace réservé de la date 3">
            <a:extLst>
              <a:ext uri="{FF2B5EF4-FFF2-40B4-BE49-F238E27FC236}">
                <a16:creationId xmlns:a16="http://schemas.microsoft.com/office/drawing/2014/main" id="{24D3D18E-DD98-B79F-8F26-04E7547F720E}"/>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F66E5A5D-ADFA-788B-7C11-F4BD9C74056A}"/>
              </a:ext>
            </a:extLst>
          </p:cNvPr>
          <p:cNvSpPr>
            <a:spLocks noGrp="1"/>
          </p:cNvSpPr>
          <p:nvPr>
            <p:ph type="sldNum" sz="quarter" idx="12"/>
          </p:nvPr>
        </p:nvSpPr>
        <p:spPr/>
        <p:txBody>
          <a:bodyPr/>
          <a:lstStyle/>
          <a:p>
            <a:fld id="{1A4AB998-FB24-4D55-85BD-932B30BB390E}" type="slidenum">
              <a:rPr lang="fr-FR" smtClean="0"/>
              <a:pPr/>
              <a:t>73</a:t>
            </a:fld>
            <a:endParaRPr lang="fr-FR" dirty="0"/>
          </a:p>
        </p:txBody>
      </p:sp>
      <p:graphicFrame>
        <p:nvGraphicFramePr>
          <p:cNvPr id="6" name="Espace réservé du contenu 5">
            <a:extLst>
              <a:ext uri="{FF2B5EF4-FFF2-40B4-BE49-F238E27FC236}">
                <a16:creationId xmlns:a16="http://schemas.microsoft.com/office/drawing/2014/main" id="{A53BA696-2E83-A1A8-411E-F7FE184FE5E8}"/>
              </a:ext>
            </a:extLst>
          </p:cNvPr>
          <p:cNvGraphicFramePr>
            <a:graphicFrameLocks noGrp="1"/>
          </p:cNvGraphicFramePr>
          <p:nvPr>
            <p:ph idx="1"/>
            <p:extLst>
              <p:ext uri="{D42A27DB-BD31-4B8C-83A1-F6EECF244321}">
                <p14:modId xmlns:p14="http://schemas.microsoft.com/office/powerpoint/2010/main" val="3562939458"/>
              </p:ext>
            </p:extLst>
          </p:nvPr>
        </p:nvGraphicFramePr>
        <p:xfrm>
          <a:off x="323528" y="1052736"/>
          <a:ext cx="8352928"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05618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6CFCFD-9998-6B99-74FD-FDBA8C2B96D3}"/>
              </a:ext>
            </a:extLst>
          </p:cNvPr>
          <p:cNvSpPr>
            <a:spLocks noGrp="1"/>
          </p:cNvSpPr>
          <p:nvPr>
            <p:ph type="title"/>
          </p:nvPr>
        </p:nvSpPr>
        <p:spPr/>
        <p:txBody>
          <a:bodyPr/>
          <a:lstStyle/>
          <a:p>
            <a:r>
              <a:rPr lang="fr-FR" dirty="0"/>
              <a:t>Section d’investissement – Dépenses 2025</a:t>
            </a:r>
          </a:p>
        </p:txBody>
      </p:sp>
      <p:sp>
        <p:nvSpPr>
          <p:cNvPr id="3" name="Espace réservé du contenu 2">
            <a:extLst>
              <a:ext uri="{FF2B5EF4-FFF2-40B4-BE49-F238E27FC236}">
                <a16:creationId xmlns:a16="http://schemas.microsoft.com/office/drawing/2014/main" id="{CCB5E09F-38F9-639A-8428-0B3B2E25740E}"/>
              </a:ext>
            </a:extLst>
          </p:cNvPr>
          <p:cNvSpPr>
            <a:spLocks noGrp="1"/>
          </p:cNvSpPr>
          <p:nvPr>
            <p:ph idx="1"/>
          </p:nvPr>
        </p:nvSpPr>
        <p:spPr/>
        <p:txBody>
          <a:bodyPr/>
          <a:lstStyle/>
          <a:p>
            <a:r>
              <a:rPr lang="fr-FR" dirty="0"/>
              <a:t>L’illustration qui précède est donnée à titre indicatif et sera confirmée lors du vote du budget et de la mise à jour des AP/CP et suite à l’examen en cours du planning des travaux de rénovation du théâtre Charles-Trenet.</a:t>
            </a:r>
          </a:p>
        </p:txBody>
      </p:sp>
      <p:sp>
        <p:nvSpPr>
          <p:cNvPr id="4" name="Espace réservé de la date 3">
            <a:extLst>
              <a:ext uri="{FF2B5EF4-FFF2-40B4-BE49-F238E27FC236}">
                <a16:creationId xmlns:a16="http://schemas.microsoft.com/office/drawing/2014/main" id="{C9DE7D6C-D0A5-6D27-1BCC-DCD8DC9A02DD}"/>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9973F7A0-4FA3-F7AF-FB94-76E29A23C12F}"/>
              </a:ext>
            </a:extLst>
          </p:cNvPr>
          <p:cNvSpPr>
            <a:spLocks noGrp="1"/>
          </p:cNvSpPr>
          <p:nvPr>
            <p:ph type="sldNum" sz="quarter" idx="12"/>
          </p:nvPr>
        </p:nvSpPr>
        <p:spPr/>
        <p:txBody>
          <a:bodyPr/>
          <a:lstStyle/>
          <a:p>
            <a:fld id="{1A4AB998-FB24-4D55-85BD-932B30BB390E}" type="slidenum">
              <a:rPr lang="fr-FR" smtClean="0"/>
              <a:pPr/>
              <a:t>74</a:t>
            </a:fld>
            <a:endParaRPr lang="fr-FR" dirty="0"/>
          </a:p>
        </p:txBody>
      </p:sp>
      <p:pic>
        <p:nvPicPr>
          <p:cNvPr id="6" name="Image 5">
            <a:extLst>
              <a:ext uri="{FF2B5EF4-FFF2-40B4-BE49-F238E27FC236}">
                <a16:creationId xmlns:a16="http://schemas.microsoft.com/office/drawing/2014/main" id="{75D4801F-75B1-16E5-D84A-D6F4BF9BD945}"/>
              </a:ext>
            </a:extLst>
          </p:cNvPr>
          <p:cNvPicPr>
            <a:picLocks noChangeAspect="1"/>
          </p:cNvPicPr>
          <p:nvPr/>
        </p:nvPicPr>
        <p:blipFill>
          <a:blip r:embed="rId2"/>
          <a:stretch>
            <a:fillRect/>
          </a:stretch>
        </p:blipFill>
        <p:spPr>
          <a:xfrm>
            <a:off x="6667547" y="5328929"/>
            <a:ext cx="1883827" cy="908383"/>
          </a:xfrm>
          <a:prstGeom prst="rect">
            <a:avLst/>
          </a:prstGeom>
        </p:spPr>
      </p:pic>
    </p:spTree>
    <p:extLst>
      <p:ext uri="{BB962C8B-B14F-4D97-AF65-F5344CB8AC3E}">
        <p14:creationId xmlns:p14="http://schemas.microsoft.com/office/powerpoint/2010/main" val="22072862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ADDC5D-BA9E-62EC-04A8-93F88D82A570}"/>
              </a:ext>
            </a:extLst>
          </p:cNvPr>
          <p:cNvSpPr>
            <a:spLocks noGrp="1"/>
          </p:cNvSpPr>
          <p:nvPr>
            <p:ph type="title"/>
          </p:nvPr>
        </p:nvSpPr>
        <p:spPr/>
        <p:txBody>
          <a:bodyPr/>
          <a:lstStyle/>
          <a:p>
            <a:r>
              <a:rPr lang="fr-FR" dirty="0"/>
              <a:t>Section d’investissement – Dépenses 2025</a:t>
            </a:r>
          </a:p>
        </p:txBody>
      </p:sp>
      <p:sp>
        <p:nvSpPr>
          <p:cNvPr id="3" name="Espace réservé du contenu 2">
            <a:extLst>
              <a:ext uri="{FF2B5EF4-FFF2-40B4-BE49-F238E27FC236}">
                <a16:creationId xmlns:a16="http://schemas.microsoft.com/office/drawing/2014/main" id="{46C655C5-DCAF-82FB-C2E4-B24245EF06BB}"/>
              </a:ext>
            </a:extLst>
          </p:cNvPr>
          <p:cNvSpPr>
            <a:spLocks noGrp="1"/>
          </p:cNvSpPr>
          <p:nvPr>
            <p:ph idx="1"/>
          </p:nvPr>
        </p:nvSpPr>
        <p:spPr/>
        <p:txBody>
          <a:bodyPr/>
          <a:lstStyle/>
          <a:p>
            <a:r>
              <a:rPr lang="fr-FR" b="1" dirty="0"/>
              <a:t>Autres dépenses</a:t>
            </a:r>
          </a:p>
          <a:p>
            <a:r>
              <a:rPr lang="fr-FR" dirty="0"/>
              <a:t>Remboursement capital dette : 690 000 €</a:t>
            </a:r>
          </a:p>
          <a:p>
            <a:r>
              <a:rPr lang="fr-FR" dirty="0"/>
              <a:t>Attributions de Compensation à verser à GPCU : 187 000 €</a:t>
            </a:r>
          </a:p>
          <a:p>
            <a:r>
              <a:rPr lang="fr-FR" dirty="0"/>
              <a:t>Transferts entre sections : 103 000 €</a:t>
            </a:r>
          </a:p>
          <a:p>
            <a:r>
              <a:rPr lang="fr-FR" dirty="0"/>
              <a:t>Déficit de clôture CA 2024 : 630 000 €</a:t>
            </a:r>
          </a:p>
        </p:txBody>
      </p:sp>
      <p:sp>
        <p:nvSpPr>
          <p:cNvPr id="4" name="Espace réservé de la date 3">
            <a:extLst>
              <a:ext uri="{FF2B5EF4-FFF2-40B4-BE49-F238E27FC236}">
                <a16:creationId xmlns:a16="http://schemas.microsoft.com/office/drawing/2014/main" id="{F15A9C0E-DE98-EF3D-9B90-8F87F38BA956}"/>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504CD3D1-2599-5A9F-BE6D-48DF8EC424CA}"/>
              </a:ext>
            </a:extLst>
          </p:cNvPr>
          <p:cNvSpPr>
            <a:spLocks noGrp="1"/>
          </p:cNvSpPr>
          <p:nvPr>
            <p:ph type="sldNum" sz="quarter" idx="12"/>
          </p:nvPr>
        </p:nvSpPr>
        <p:spPr/>
        <p:txBody>
          <a:bodyPr/>
          <a:lstStyle/>
          <a:p>
            <a:fld id="{1A4AB998-FB24-4D55-85BD-932B30BB390E}" type="slidenum">
              <a:rPr lang="fr-FR" smtClean="0"/>
              <a:pPr/>
              <a:t>75</a:t>
            </a:fld>
            <a:endParaRPr lang="fr-FR" dirty="0"/>
          </a:p>
        </p:txBody>
      </p:sp>
      <p:pic>
        <p:nvPicPr>
          <p:cNvPr id="6" name="Image 5">
            <a:extLst>
              <a:ext uri="{FF2B5EF4-FFF2-40B4-BE49-F238E27FC236}">
                <a16:creationId xmlns:a16="http://schemas.microsoft.com/office/drawing/2014/main" id="{8DE04527-B8CE-9DF0-75EF-073854315616}"/>
              </a:ext>
            </a:extLst>
          </p:cNvPr>
          <p:cNvPicPr>
            <a:picLocks noChangeAspect="1"/>
          </p:cNvPicPr>
          <p:nvPr/>
        </p:nvPicPr>
        <p:blipFill>
          <a:blip r:embed="rId2"/>
          <a:stretch>
            <a:fillRect/>
          </a:stretch>
        </p:blipFill>
        <p:spPr>
          <a:xfrm>
            <a:off x="6658613" y="5256921"/>
            <a:ext cx="1883827" cy="908383"/>
          </a:xfrm>
          <a:prstGeom prst="rect">
            <a:avLst/>
          </a:prstGeom>
        </p:spPr>
      </p:pic>
    </p:spTree>
    <p:extLst>
      <p:ext uri="{BB962C8B-B14F-4D97-AF65-F5344CB8AC3E}">
        <p14:creationId xmlns:p14="http://schemas.microsoft.com/office/powerpoint/2010/main" val="38051824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0B42F6-06A9-8982-9E17-76849C2C7FD2}"/>
              </a:ext>
            </a:extLst>
          </p:cNvPr>
          <p:cNvSpPr>
            <a:spLocks noGrp="1"/>
          </p:cNvSpPr>
          <p:nvPr>
            <p:ph type="title"/>
          </p:nvPr>
        </p:nvSpPr>
        <p:spPr>
          <a:xfrm>
            <a:off x="467544" y="404664"/>
            <a:ext cx="7488832" cy="432048"/>
          </a:xfrm>
        </p:spPr>
        <p:txBody>
          <a:bodyPr/>
          <a:lstStyle/>
          <a:p>
            <a:r>
              <a:rPr lang="fr-FR" dirty="0"/>
              <a:t>Section d’investissement – dépenses 2025</a:t>
            </a:r>
          </a:p>
        </p:txBody>
      </p:sp>
      <p:sp>
        <p:nvSpPr>
          <p:cNvPr id="4" name="Espace réservé de la date 3">
            <a:extLst>
              <a:ext uri="{FF2B5EF4-FFF2-40B4-BE49-F238E27FC236}">
                <a16:creationId xmlns:a16="http://schemas.microsoft.com/office/drawing/2014/main" id="{4B51CA95-E337-5C58-B028-602DE71DF686}"/>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453D6EEC-A705-67A9-D7F8-FAE4E7188055}"/>
              </a:ext>
            </a:extLst>
          </p:cNvPr>
          <p:cNvSpPr>
            <a:spLocks noGrp="1"/>
          </p:cNvSpPr>
          <p:nvPr>
            <p:ph type="sldNum" sz="quarter" idx="12"/>
          </p:nvPr>
        </p:nvSpPr>
        <p:spPr/>
        <p:txBody>
          <a:bodyPr/>
          <a:lstStyle/>
          <a:p>
            <a:fld id="{1A4AB998-FB24-4D55-85BD-932B30BB390E}" type="slidenum">
              <a:rPr lang="fr-FR" smtClean="0"/>
              <a:pPr/>
              <a:t>76</a:t>
            </a:fld>
            <a:endParaRPr lang="fr-FR" dirty="0"/>
          </a:p>
        </p:txBody>
      </p:sp>
      <p:graphicFrame>
        <p:nvGraphicFramePr>
          <p:cNvPr id="6" name="Espace réservé du contenu 5">
            <a:extLst>
              <a:ext uri="{FF2B5EF4-FFF2-40B4-BE49-F238E27FC236}">
                <a16:creationId xmlns:a16="http://schemas.microsoft.com/office/drawing/2014/main" id="{F8B43617-274F-4B6D-9991-07CC708964BE}"/>
              </a:ext>
            </a:extLst>
          </p:cNvPr>
          <p:cNvGraphicFramePr>
            <a:graphicFrameLocks noGrp="1"/>
          </p:cNvGraphicFramePr>
          <p:nvPr>
            <p:ph idx="1"/>
            <p:extLst>
              <p:ext uri="{D42A27DB-BD31-4B8C-83A1-F6EECF244321}">
                <p14:modId xmlns:p14="http://schemas.microsoft.com/office/powerpoint/2010/main" val="3934209229"/>
              </p:ext>
            </p:extLst>
          </p:nvPr>
        </p:nvGraphicFramePr>
        <p:xfrm>
          <a:off x="539552" y="1052736"/>
          <a:ext cx="8136904"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5444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5BAB0A-D55C-B5D2-62A4-644F81633348}"/>
              </a:ext>
            </a:extLst>
          </p:cNvPr>
          <p:cNvSpPr>
            <a:spLocks noGrp="1"/>
          </p:cNvSpPr>
          <p:nvPr>
            <p:ph type="title"/>
          </p:nvPr>
        </p:nvSpPr>
        <p:spPr>
          <a:xfrm>
            <a:off x="467544" y="549027"/>
            <a:ext cx="7488832" cy="432048"/>
          </a:xfrm>
        </p:spPr>
        <p:txBody>
          <a:bodyPr/>
          <a:lstStyle/>
          <a:p>
            <a:r>
              <a:rPr lang="fr-FR" dirty="0"/>
              <a:t>Section d’investissement – recettes 2025</a:t>
            </a:r>
          </a:p>
        </p:txBody>
      </p:sp>
      <p:sp>
        <p:nvSpPr>
          <p:cNvPr id="4" name="Espace réservé de la date 3">
            <a:extLst>
              <a:ext uri="{FF2B5EF4-FFF2-40B4-BE49-F238E27FC236}">
                <a16:creationId xmlns:a16="http://schemas.microsoft.com/office/drawing/2014/main" id="{B309C2A8-3266-CA04-443B-23D541EA01C2}"/>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221AB009-9BF7-BB4F-5A2F-D89648C7E439}"/>
              </a:ext>
            </a:extLst>
          </p:cNvPr>
          <p:cNvSpPr>
            <a:spLocks noGrp="1"/>
          </p:cNvSpPr>
          <p:nvPr>
            <p:ph type="sldNum" sz="quarter" idx="12"/>
          </p:nvPr>
        </p:nvSpPr>
        <p:spPr/>
        <p:txBody>
          <a:bodyPr/>
          <a:lstStyle/>
          <a:p>
            <a:fld id="{1A4AB998-FB24-4D55-85BD-932B30BB390E}" type="slidenum">
              <a:rPr lang="fr-FR" smtClean="0"/>
              <a:pPr/>
              <a:t>77</a:t>
            </a:fld>
            <a:endParaRPr lang="fr-FR" dirty="0"/>
          </a:p>
        </p:txBody>
      </p:sp>
      <p:graphicFrame>
        <p:nvGraphicFramePr>
          <p:cNvPr id="6" name="Espace réservé du contenu 5">
            <a:extLst>
              <a:ext uri="{FF2B5EF4-FFF2-40B4-BE49-F238E27FC236}">
                <a16:creationId xmlns:a16="http://schemas.microsoft.com/office/drawing/2014/main" id="{89C6B0AE-6482-4C3A-92F1-C789C9D12E38}"/>
              </a:ext>
            </a:extLst>
          </p:cNvPr>
          <p:cNvGraphicFramePr>
            <a:graphicFrameLocks noGrp="1"/>
          </p:cNvGraphicFramePr>
          <p:nvPr>
            <p:ph idx="1"/>
            <p:extLst>
              <p:ext uri="{D42A27DB-BD31-4B8C-83A1-F6EECF244321}">
                <p14:modId xmlns:p14="http://schemas.microsoft.com/office/powerpoint/2010/main" val="2817392953"/>
              </p:ext>
            </p:extLst>
          </p:nvPr>
        </p:nvGraphicFramePr>
        <p:xfrm>
          <a:off x="827584" y="1196752"/>
          <a:ext cx="7488832"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9655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B6F630-0D64-9869-C71F-A721E139F832}"/>
              </a:ext>
            </a:extLst>
          </p:cNvPr>
          <p:cNvSpPr>
            <a:spLocks noGrp="1"/>
          </p:cNvSpPr>
          <p:nvPr>
            <p:ph type="title"/>
          </p:nvPr>
        </p:nvSpPr>
        <p:spPr>
          <a:xfrm>
            <a:off x="484296" y="534793"/>
            <a:ext cx="7488832" cy="432048"/>
          </a:xfrm>
        </p:spPr>
        <p:txBody>
          <a:bodyPr/>
          <a:lstStyle/>
          <a:p>
            <a:pPr algn="ctr"/>
            <a:r>
              <a:rPr lang="fr-FR" dirty="0"/>
              <a:t>CONCLUSION</a:t>
            </a:r>
          </a:p>
        </p:txBody>
      </p:sp>
      <p:sp>
        <p:nvSpPr>
          <p:cNvPr id="3" name="Espace réservé du contenu 2">
            <a:extLst>
              <a:ext uri="{FF2B5EF4-FFF2-40B4-BE49-F238E27FC236}">
                <a16:creationId xmlns:a16="http://schemas.microsoft.com/office/drawing/2014/main" id="{0042CE0C-6E56-9F90-4830-157647D99B7A}"/>
              </a:ext>
            </a:extLst>
          </p:cNvPr>
          <p:cNvSpPr>
            <a:spLocks noGrp="1"/>
          </p:cNvSpPr>
          <p:nvPr>
            <p:ph idx="1"/>
          </p:nvPr>
        </p:nvSpPr>
        <p:spPr>
          <a:xfrm>
            <a:off x="539552" y="1196751"/>
            <a:ext cx="8064895" cy="4464497"/>
          </a:xfrm>
        </p:spPr>
        <p:txBody>
          <a:bodyPr>
            <a:normAutofit fontScale="92500" lnSpcReduction="10000"/>
          </a:bodyPr>
          <a:lstStyle/>
          <a:p>
            <a:pPr algn="just"/>
            <a:r>
              <a:rPr lang="fr-FR" dirty="0"/>
              <a:t>Compte-tenu du contexte financier 2025, et certainement pour les années à venir, très défavorable pour les collectivités locales, la ville doit rester attentive à l’évolution de son épargne annuelle dédiée à l’investissement, qui passe par une maîtrise de ses charges de fonctionnement.</a:t>
            </a:r>
          </a:p>
          <a:p>
            <a:r>
              <a:rPr lang="fr-FR" dirty="0"/>
              <a:t>Les excédents budgétaires antérieurs contribuent au montage budgétaire en limitant le recours à l’emprunt sans compromettre, à ce jour, la réalisation des investissements prévus, moyennant de les étaler dans le temps.</a:t>
            </a:r>
          </a:p>
        </p:txBody>
      </p:sp>
      <p:sp>
        <p:nvSpPr>
          <p:cNvPr id="4" name="Espace réservé de la date 3">
            <a:extLst>
              <a:ext uri="{FF2B5EF4-FFF2-40B4-BE49-F238E27FC236}">
                <a16:creationId xmlns:a16="http://schemas.microsoft.com/office/drawing/2014/main" id="{B02A7668-A207-BFD8-1181-E9BF8B32ADD2}"/>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A5DED724-985F-3CB5-C329-B07F9B53A0FA}"/>
              </a:ext>
            </a:extLst>
          </p:cNvPr>
          <p:cNvSpPr>
            <a:spLocks noGrp="1"/>
          </p:cNvSpPr>
          <p:nvPr>
            <p:ph type="sldNum" sz="quarter" idx="12"/>
          </p:nvPr>
        </p:nvSpPr>
        <p:spPr/>
        <p:txBody>
          <a:bodyPr/>
          <a:lstStyle/>
          <a:p>
            <a:fld id="{1A4AB998-FB24-4D55-85BD-932B30BB390E}" type="slidenum">
              <a:rPr lang="fr-FR" smtClean="0"/>
              <a:pPr/>
              <a:t>78</a:t>
            </a:fld>
            <a:endParaRPr lang="fr-FR" dirty="0"/>
          </a:p>
        </p:txBody>
      </p:sp>
      <p:pic>
        <p:nvPicPr>
          <p:cNvPr id="6" name="Image 5">
            <a:extLst>
              <a:ext uri="{FF2B5EF4-FFF2-40B4-BE49-F238E27FC236}">
                <a16:creationId xmlns:a16="http://schemas.microsoft.com/office/drawing/2014/main" id="{050AFCAB-7D35-EE5F-496D-6395ABDA1522}"/>
              </a:ext>
            </a:extLst>
          </p:cNvPr>
          <p:cNvPicPr>
            <a:picLocks noChangeAspect="1"/>
          </p:cNvPicPr>
          <p:nvPr/>
        </p:nvPicPr>
        <p:blipFill>
          <a:blip r:embed="rId2"/>
          <a:stretch>
            <a:fillRect/>
          </a:stretch>
        </p:blipFill>
        <p:spPr>
          <a:xfrm>
            <a:off x="6686872" y="5328929"/>
            <a:ext cx="1883827" cy="908383"/>
          </a:xfrm>
          <a:prstGeom prst="rect">
            <a:avLst/>
          </a:prstGeom>
        </p:spPr>
      </p:pic>
    </p:spTree>
    <p:extLst>
      <p:ext uri="{BB962C8B-B14F-4D97-AF65-F5344CB8AC3E}">
        <p14:creationId xmlns:p14="http://schemas.microsoft.com/office/powerpoint/2010/main" val="1829447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1872C-5B33-70B8-B591-E6B75DCC079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C738BBB-BE82-098B-A9AA-7F92AC11EF60}"/>
              </a:ext>
            </a:extLst>
          </p:cNvPr>
          <p:cNvSpPr>
            <a:spLocks noGrp="1"/>
          </p:cNvSpPr>
          <p:nvPr>
            <p:ph type="title"/>
          </p:nvPr>
        </p:nvSpPr>
        <p:spPr>
          <a:xfrm>
            <a:off x="467544" y="515430"/>
            <a:ext cx="7992888" cy="432048"/>
          </a:xfrm>
        </p:spPr>
        <p:txBody>
          <a:bodyPr/>
          <a:lstStyle/>
          <a:p>
            <a:r>
              <a:rPr lang="fr-FR" dirty="0"/>
              <a:t>SECTION DE FONCTIONNEMENT – DEPENSES</a:t>
            </a:r>
          </a:p>
        </p:txBody>
      </p:sp>
      <p:sp>
        <p:nvSpPr>
          <p:cNvPr id="3" name="Espace réservé du contenu 2">
            <a:extLst>
              <a:ext uri="{FF2B5EF4-FFF2-40B4-BE49-F238E27FC236}">
                <a16:creationId xmlns:a16="http://schemas.microsoft.com/office/drawing/2014/main" id="{9240F03C-679A-0946-69AB-6BD8084E236E}"/>
              </a:ext>
            </a:extLst>
          </p:cNvPr>
          <p:cNvSpPr>
            <a:spLocks noGrp="1"/>
          </p:cNvSpPr>
          <p:nvPr>
            <p:ph idx="1"/>
          </p:nvPr>
        </p:nvSpPr>
        <p:spPr>
          <a:xfrm>
            <a:off x="539552" y="1268760"/>
            <a:ext cx="8064896" cy="4859596"/>
          </a:xfrm>
        </p:spPr>
        <p:txBody>
          <a:bodyPr>
            <a:noAutofit/>
          </a:bodyPr>
          <a:lstStyle/>
          <a:p>
            <a:r>
              <a:rPr lang="fr-FR" b="1" u="sng" dirty="0"/>
              <a:t>Chapitre 011 – Charges à  caractère général</a:t>
            </a:r>
          </a:p>
          <a:p>
            <a:pPr marL="0" indent="0" algn="just">
              <a:buNone/>
            </a:pPr>
            <a:r>
              <a:rPr lang="fr-FR" dirty="0">
                <a:solidFill>
                  <a:srgbClr val="FF0000"/>
                </a:solidFill>
              </a:rPr>
              <a:t>	-  </a:t>
            </a:r>
            <a:r>
              <a:rPr lang="fr-FR" dirty="0"/>
              <a:t>Nettoyage des locaux +6 K€ (6283) pour la 	cage de l’ascenseur du donjon ;</a:t>
            </a:r>
          </a:p>
          <a:p>
            <a:pPr marL="0" indent="0" algn="just">
              <a:buNone/>
            </a:pPr>
            <a:r>
              <a:rPr lang="fr-FR" dirty="0"/>
              <a:t>	- Autres impôts et taxes +8 K€ (637 droits 	d’auteurs sur diffusions musicales (SACEM,…).</a:t>
            </a:r>
          </a:p>
          <a:p>
            <a:pPr marL="0" indent="0" algn="just">
              <a:buNone/>
            </a:pPr>
            <a:endParaRPr lang="fr-FR" dirty="0"/>
          </a:p>
          <a:p>
            <a:pPr marL="0" indent="0" algn="just">
              <a:buNone/>
            </a:pPr>
            <a:r>
              <a:rPr lang="fr-FR" dirty="0"/>
              <a:t>	Ces nouvelles affectations visent à harmoniser 	les comptes des collectivités.</a:t>
            </a:r>
          </a:p>
        </p:txBody>
      </p:sp>
      <p:sp>
        <p:nvSpPr>
          <p:cNvPr id="4" name="Espace réservé de la date 3">
            <a:extLst>
              <a:ext uri="{FF2B5EF4-FFF2-40B4-BE49-F238E27FC236}">
                <a16:creationId xmlns:a16="http://schemas.microsoft.com/office/drawing/2014/main" id="{7B153EDD-E3FA-0A76-4245-C6FADD70A8FD}"/>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569CE1CE-CCB3-9B49-BD54-34F3F173C31F}"/>
              </a:ext>
            </a:extLst>
          </p:cNvPr>
          <p:cNvSpPr>
            <a:spLocks noGrp="1"/>
          </p:cNvSpPr>
          <p:nvPr>
            <p:ph type="sldNum" sz="quarter" idx="12"/>
          </p:nvPr>
        </p:nvSpPr>
        <p:spPr/>
        <p:txBody>
          <a:bodyPr/>
          <a:lstStyle/>
          <a:p>
            <a:fld id="{1A4AB998-FB24-4D55-85BD-932B30BB390E}" type="slidenum">
              <a:rPr lang="fr-FR" smtClean="0"/>
              <a:pPr/>
              <a:t>8</a:t>
            </a:fld>
            <a:endParaRPr lang="fr-FR" dirty="0"/>
          </a:p>
        </p:txBody>
      </p:sp>
      <p:pic>
        <p:nvPicPr>
          <p:cNvPr id="6" name="Image 5">
            <a:extLst>
              <a:ext uri="{FF2B5EF4-FFF2-40B4-BE49-F238E27FC236}">
                <a16:creationId xmlns:a16="http://schemas.microsoft.com/office/drawing/2014/main" id="{6DB53FC9-BE13-9049-7DB1-FCB194DCBB50}"/>
              </a:ext>
            </a:extLst>
          </p:cNvPr>
          <p:cNvPicPr>
            <a:picLocks noChangeAspect="1"/>
          </p:cNvPicPr>
          <p:nvPr/>
        </p:nvPicPr>
        <p:blipFill>
          <a:blip r:embed="rId2"/>
          <a:stretch>
            <a:fillRect/>
          </a:stretch>
        </p:blipFill>
        <p:spPr>
          <a:xfrm>
            <a:off x="6936645" y="5441083"/>
            <a:ext cx="1883827" cy="908383"/>
          </a:xfrm>
          <a:prstGeom prst="rect">
            <a:avLst/>
          </a:prstGeom>
        </p:spPr>
      </p:pic>
    </p:spTree>
    <p:extLst>
      <p:ext uri="{BB962C8B-B14F-4D97-AF65-F5344CB8AC3E}">
        <p14:creationId xmlns:p14="http://schemas.microsoft.com/office/powerpoint/2010/main" val="70652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E4535B-8304-48A7-A702-E8B5AB4708E7}"/>
              </a:ext>
            </a:extLst>
          </p:cNvPr>
          <p:cNvSpPr>
            <a:spLocks noGrp="1"/>
          </p:cNvSpPr>
          <p:nvPr>
            <p:ph type="title"/>
          </p:nvPr>
        </p:nvSpPr>
        <p:spPr>
          <a:xfrm>
            <a:off x="467544" y="590220"/>
            <a:ext cx="7920880" cy="432048"/>
          </a:xfrm>
        </p:spPr>
        <p:txBody>
          <a:bodyPr/>
          <a:lstStyle/>
          <a:p>
            <a:r>
              <a:rPr lang="fr-FR" dirty="0"/>
              <a:t>SECTION DE FONCTIONNEMENT – DEPENSES</a:t>
            </a:r>
          </a:p>
        </p:txBody>
      </p:sp>
      <p:sp>
        <p:nvSpPr>
          <p:cNvPr id="3" name="Espace réservé du contenu 2">
            <a:extLst>
              <a:ext uri="{FF2B5EF4-FFF2-40B4-BE49-F238E27FC236}">
                <a16:creationId xmlns:a16="http://schemas.microsoft.com/office/drawing/2014/main" id="{6A69DFCF-509A-4603-828C-F914724ACA29}"/>
              </a:ext>
            </a:extLst>
          </p:cNvPr>
          <p:cNvSpPr>
            <a:spLocks noGrp="1"/>
          </p:cNvSpPr>
          <p:nvPr>
            <p:ph idx="1"/>
          </p:nvPr>
        </p:nvSpPr>
        <p:spPr>
          <a:xfrm>
            <a:off x="467544" y="1438160"/>
            <a:ext cx="7920880" cy="4464495"/>
          </a:xfrm>
        </p:spPr>
        <p:txBody>
          <a:bodyPr>
            <a:normAutofit/>
          </a:bodyPr>
          <a:lstStyle/>
          <a:p>
            <a:pPr algn="just"/>
            <a:r>
              <a:rPr lang="fr-FR" b="1" u="sng" dirty="0"/>
              <a:t>Chapitre 012 – Charges de personnel</a:t>
            </a:r>
          </a:p>
          <a:p>
            <a:pPr algn="just"/>
            <a:r>
              <a:rPr lang="fr-FR" dirty="0"/>
              <a:t>Augmentation des charges de personnel :             </a:t>
            </a:r>
          </a:p>
          <a:p>
            <a:pPr marL="0" indent="0" algn="just">
              <a:buNone/>
            </a:pPr>
            <a:r>
              <a:rPr lang="fr-FR" dirty="0"/>
              <a:t>   </a:t>
            </a:r>
            <a:r>
              <a:rPr lang="fr-FR" b="1" dirty="0"/>
              <a:t>5 703 400 € </a:t>
            </a:r>
            <a:r>
              <a:rPr lang="fr-FR" dirty="0"/>
              <a:t>soit +4,50 % par rapport à 2023 avec  des recettes en atténuation à hauteur de 215 700 €</a:t>
            </a:r>
          </a:p>
          <a:p>
            <a:pPr marL="0" indent="0" algn="just">
              <a:buNone/>
            </a:pPr>
            <a:endParaRPr lang="fr-FR" sz="1000" dirty="0"/>
          </a:p>
          <a:p>
            <a:pPr algn="just"/>
            <a:r>
              <a:rPr lang="fr-FR" dirty="0"/>
              <a:t>Hausse du point d’indice de 1,5% en année pleine, revalorisation bas salaires, versement d’une prime pouvoir d’achat (41 K€), impact de la mise en place du RIFSEEP (124 K€)…</a:t>
            </a:r>
            <a:endParaRPr lang="fr-FR" sz="1000" dirty="0"/>
          </a:p>
        </p:txBody>
      </p:sp>
      <p:sp>
        <p:nvSpPr>
          <p:cNvPr id="4" name="Espace réservé de la date 3">
            <a:extLst>
              <a:ext uri="{FF2B5EF4-FFF2-40B4-BE49-F238E27FC236}">
                <a16:creationId xmlns:a16="http://schemas.microsoft.com/office/drawing/2014/main" id="{A219E282-2425-4C67-AC05-6489FB74373A}"/>
              </a:ext>
            </a:extLst>
          </p:cNvPr>
          <p:cNvSpPr>
            <a:spLocks noGrp="1"/>
          </p:cNvSpPr>
          <p:nvPr>
            <p:ph type="dt" sz="half" idx="10"/>
          </p:nvPr>
        </p:nvSpPr>
        <p:spPr/>
        <p:txBody>
          <a:bodyPr/>
          <a:lstStyle/>
          <a:p>
            <a:fld id="{02D65440-127E-4FDA-89FE-7609D47384E7}" type="datetime1">
              <a:rPr lang="fr-FR" smtClean="0"/>
              <a:pPr/>
              <a:t>11/03/2025</a:t>
            </a:fld>
            <a:endParaRPr lang="fr-FR" dirty="0"/>
          </a:p>
        </p:txBody>
      </p:sp>
      <p:sp>
        <p:nvSpPr>
          <p:cNvPr id="5" name="Espace réservé du numéro de diapositive 4">
            <a:extLst>
              <a:ext uri="{FF2B5EF4-FFF2-40B4-BE49-F238E27FC236}">
                <a16:creationId xmlns:a16="http://schemas.microsoft.com/office/drawing/2014/main" id="{3457CC4D-A028-47D8-ADAF-92613014370C}"/>
              </a:ext>
            </a:extLst>
          </p:cNvPr>
          <p:cNvSpPr>
            <a:spLocks noGrp="1"/>
          </p:cNvSpPr>
          <p:nvPr>
            <p:ph type="sldNum" sz="quarter" idx="12"/>
          </p:nvPr>
        </p:nvSpPr>
        <p:spPr/>
        <p:txBody>
          <a:bodyPr/>
          <a:lstStyle/>
          <a:p>
            <a:fld id="{1A4AB998-FB24-4D55-85BD-932B30BB390E}" type="slidenum">
              <a:rPr lang="fr-FR" smtClean="0"/>
              <a:pPr/>
              <a:t>9</a:t>
            </a:fld>
            <a:endParaRPr lang="fr-FR" dirty="0"/>
          </a:p>
        </p:txBody>
      </p:sp>
      <p:pic>
        <p:nvPicPr>
          <p:cNvPr id="6" name="Image 5">
            <a:extLst>
              <a:ext uri="{FF2B5EF4-FFF2-40B4-BE49-F238E27FC236}">
                <a16:creationId xmlns:a16="http://schemas.microsoft.com/office/drawing/2014/main" id="{AE262AAD-3ADA-475B-B57F-F140675F8314}"/>
              </a:ext>
            </a:extLst>
          </p:cNvPr>
          <p:cNvPicPr>
            <a:picLocks noChangeAspect="1"/>
          </p:cNvPicPr>
          <p:nvPr/>
        </p:nvPicPr>
        <p:blipFill>
          <a:blip r:embed="rId2"/>
          <a:stretch>
            <a:fillRect/>
          </a:stretch>
        </p:blipFill>
        <p:spPr>
          <a:xfrm>
            <a:off x="6936645" y="5359397"/>
            <a:ext cx="1883827" cy="908383"/>
          </a:xfrm>
          <a:prstGeom prst="rect">
            <a:avLst/>
          </a:prstGeom>
        </p:spPr>
      </p:pic>
    </p:spTree>
    <p:extLst>
      <p:ext uri="{BB962C8B-B14F-4D97-AF65-F5344CB8AC3E}">
        <p14:creationId xmlns:p14="http://schemas.microsoft.com/office/powerpoint/2010/main" val="251539003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10052</TotalTime>
  <Words>4835</Words>
  <Application>Microsoft Office PowerPoint</Application>
  <PresentationFormat>Affichage à l'écran (4:3)</PresentationFormat>
  <Paragraphs>620</Paragraphs>
  <Slides>78</Slides>
  <Notes>3</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78</vt:i4>
      </vt:variant>
    </vt:vector>
  </HeadingPairs>
  <TitlesOfParts>
    <vt:vector size="81" baseType="lpstr">
      <vt:lpstr>Arial</vt:lpstr>
      <vt:lpstr>Calibri</vt:lpstr>
      <vt:lpstr>Thème Office</vt:lpstr>
      <vt:lpstr>            COMPTE ADMINISTRATIF 2024             (chiffres présentés en arrondis)</vt:lpstr>
      <vt:lpstr>INTRODUCTION</vt:lpstr>
      <vt:lpstr>INTRODUCTION</vt:lpstr>
      <vt:lpstr>SECTION DE FONCTIONNEMENT – DEPENSES</vt:lpstr>
      <vt:lpstr>SECTION DE FONCTIONNEMENT – DEPENSES</vt:lpstr>
      <vt:lpstr>SECTION DE FONCTIONNEMENT – DEPENSES</vt:lpstr>
      <vt:lpstr>SECTION DE FONCTIONNEMENT – DEPENSES</vt:lpstr>
      <vt:lpstr>SECTION DE FONCTIONNEMENT – DEPENSES</vt:lpstr>
      <vt:lpstr>SECTION DE FONCTIONNEMENT – DEPENSES</vt:lpstr>
      <vt:lpstr>SECTION DE FONCTIONNEMENT – DEPENSES</vt:lpstr>
      <vt:lpstr>SECTION DE FONCTIONNEMENT – DEPENSES</vt:lpstr>
      <vt:lpstr>SECTION DE FONCTIONNEMENT – DEPENSES</vt:lpstr>
      <vt:lpstr>SECTION DE FONCTIONNEMENT – DEPENSES</vt:lpstr>
      <vt:lpstr>SECTION DE FONCTIONNEMENT – DEPENSES</vt:lpstr>
      <vt:lpstr>SECTION DE FONCTIONNEMENT – DEPENSES</vt:lpstr>
      <vt:lpstr>SECTION DE FONCTIONNEMENT – DEPENSES</vt:lpstr>
      <vt:lpstr>SECTION DE FONCTIONNEMENT – DEPENSES</vt:lpstr>
      <vt:lpstr>SECTION DE FONCTIONNEMENT - DEPENSES</vt:lpstr>
      <vt:lpstr>SECTION DE FONCTIONNEMENT – RECETTES </vt:lpstr>
      <vt:lpstr>SECTION DE FONCTIONNEMENT – RECETTES  </vt:lpstr>
      <vt:lpstr>REPARTITION FISCALITE 2024</vt:lpstr>
      <vt:lpstr>SECTION DE FONCTIONNEMENT - RECETTES</vt:lpstr>
      <vt:lpstr>SECTION DE FONCTIONNEMENT- RECETTES</vt:lpstr>
      <vt:lpstr>SECTION DE FONCTIONNEMENT – RECETTES  </vt:lpstr>
      <vt:lpstr>SECTION DE FONCTIONNEMENT – RECETTES  </vt:lpstr>
      <vt:lpstr>SECTION DE FONCTIONNEMENT – RECETTES</vt:lpstr>
      <vt:lpstr>SECTION DE FONCTIONNEMENT – RECETTES  </vt:lpstr>
      <vt:lpstr>SECTION DE FONCTIONNEMENT - RECETTES</vt:lpstr>
      <vt:lpstr>RESULTAT SECTION DE FONCTIONNEMENT</vt:lpstr>
      <vt:lpstr>SECTION D’INVESTISSEMENT - DEPENSES</vt:lpstr>
      <vt:lpstr>SECTION D’INVESTISSEMENT - DEPENSES</vt:lpstr>
      <vt:lpstr>SECTION D’INVESTISSEMENT – DEPENSES  </vt:lpstr>
      <vt:lpstr>SECTION D’INVESTISSEMENT - DEPENSES</vt:lpstr>
      <vt:lpstr>SECTION D’INVESTISSEMENT – DEPENSES  </vt:lpstr>
      <vt:lpstr>SECTION D’INVESTISSEMENT – DEPENSES  </vt:lpstr>
      <vt:lpstr>SECTION D’INVESTISSEMENT - DEPENSES</vt:lpstr>
      <vt:lpstr>SECTION D’INVESTISSEMENT – DEPENSES </vt:lpstr>
      <vt:lpstr>SECTION D’INVESTISSEMENT - DEPENSES</vt:lpstr>
      <vt:lpstr>SECTION D’INVESTISSEMENT – RECETTES  </vt:lpstr>
      <vt:lpstr>SECTION D’INVESTISSEMENT - RECETTES</vt:lpstr>
      <vt:lpstr>SECTION D’INVESTISSEMENT - RECETTES</vt:lpstr>
      <vt:lpstr>RESULTAT SECTION D’INVESTISSEMENT </vt:lpstr>
      <vt:lpstr>RESULTAT GLOBAL DE CLOTURE</vt:lpstr>
      <vt:lpstr>CONCLUSIONS</vt:lpstr>
      <vt:lpstr>CONCLUSIONS</vt:lpstr>
      <vt:lpstr>EVOLUTION EPARGNE  </vt:lpstr>
      <vt:lpstr>Debat des OrientationS budgetaires  2025</vt:lpstr>
      <vt:lpstr>Présentation PowerPoint</vt:lpstr>
      <vt:lpstr>                ELEMENTS DE CONTEXTE</vt:lpstr>
      <vt:lpstr>Section de fonctionnement–Dépenses 2025</vt:lpstr>
      <vt:lpstr>Section de fonctionnement– Dépenses 2025</vt:lpstr>
      <vt:lpstr>Section de fonctionnement– Dépenses 2025</vt:lpstr>
      <vt:lpstr>Section de fonctionnement– Dépenses 2025</vt:lpstr>
      <vt:lpstr>Section de fonctionnement – Dépenses 2025 </vt:lpstr>
      <vt:lpstr>Section de fonctionnement – Recettes 2025</vt:lpstr>
      <vt:lpstr>Section de fonctionnement – Recettes 2025</vt:lpstr>
      <vt:lpstr>Section de fonctionnement –Recettes 2025</vt:lpstr>
      <vt:lpstr>Section de fonctionnement – Recettes 2025</vt:lpstr>
      <vt:lpstr>Section de fonctionnement – Recettes 2025</vt:lpstr>
      <vt:lpstr>Section de fonctionnement – Recettes 2025 </vt:lpstr>
      <vt:lpstr>Section de fonctionnement-Recettes 2025</vt:lpstr>
      <vt:lpstr>Section de fonctionnement – Recettes 2025 </vt:lpstr>
      <vt:lpstr>Section de fonctionnement-Recettes 2025</vt:lpstr>
      <vt:lpstr>Section de fonctionnement – Recettes 2025</vt:lpstr>
      <vt:lpstr>                                   LA DETTE</vt:lpstr>
      <vt:lpstr>LA DETTE (annexe spécifique dans le rapport)</vt:lpstr>
      <vt:lpstr>SECTION D’INVESTISSEMENT</vt:lpstr>
      <vt:lpstr>Section d’investissement – Dépenses 2025</vt:lpstr>
      <vt:lpstr>Section d’investissement – dépenses 2025</vt:lpstr>
      <vt:lpstr>Section d’investissement – dépenses 2025</vt:lpstr>
      <vt:lpstr>Section d’investissement – Dépenses 2025</vt:lpstr>
      <vt:lpstr>Section d’investissement-Dépenses 2025</vt:lpstr>
      <vt:lpstr>Section d’investissement –Dépenses 2025</vt:lpstr>
      <vt:lpstr>Section d’investissement – Dépenses 2025</vt:lpstr>
      <vt:lpstr>Section d’investissement – Dépenses 2025</vt:lpstr>
      <vt:lpstr>Section d’investissement – dépenses 2025</vt:lpstr>
      <vt:lpstr>Section d’investissement – recettes 2025</vt:lpstr>
      <vt:lpstr>CONCLUSION</vt:lpstr>
    </vt:vector>
  </TitlesOfParts>
  <Company>Mairie de Poitiers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MANIEN Emmanuel</dc:creator>
  <cp:lastModifiedBy>Directeur_cabinet</cp:lastModifiedBy>
  <cp:revision>453</cp:revision>
  <cp:lastPrinted>2025-02-19T17:21:33Z</cp:lastPrinted>
  <dcterms:created xsi:type="dcterms:W3CDTF">2020-11-23T21:33:03Z</dcterms:created>
  <dcterms:modified xsi:type="dcterms:W3CDTF">2025-03-11T13:24:41Z</dcterms:modified>
</cp:coreProperties>
</file>