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341" r:id="rId2"/>
    <p:sldId id="408" r:id="rId3"/>
    <p:sldId id="292" r:id="rId4"/>
    <p:sldId id="387" r:id="rId5"/>
    <p:sldId id="295" r:id="rId6"/>
    <p:sldId id="361" r:id="rId7"/>
    <p:sldId id="353" r:id="rId8"/>
    <p:sldId id="362" r:id="rId9"/>
    <p:sldId id="461" r:id="rId10"/>
    <p:sldId id="462" r:id="rId11"/>
    <p:sldId id="437" r:id="rId12"/>
    <p:sldId id="438" r:id="rId13"/>
    <p:sldId id="439" r:id="rId14"/>
    <p:sldId id="440" r:id="rId15"/>
    <p:sldId id="441" r:id="rId16"/>
    <p:sldId id="442" r:id="rId17"/>
    <p:sldId id="443" r:id="rId18"/>
    <p:sldId id="298" r:id="rId19"/>
    <p:sldId id="304" r:id="rId20"/>
    <p:sldId id="444" r:id="rId21"/>
    <p:sldId id="445" r:id="rId22"/>
    <p:sldId id="446" r:id="rId23"/>
    <p:sldId id="388" r:id="rId24"/>
    <p:sldId id="293" r:id="rId25"/>
    <p:sldId id="390" r:id="rId26"/>
    <p:sldId id="294" r:id="rId27"/>
    <p:sldId id="391" r:id="rId28"/>
    <p:sldId id="447" r:id="rId29"/>
    <p:sldId id="305" r:id="rId30"/>
    <p:sldId id="463" r:id="rId31"/>
    <p:sldId id="464" r:id="rId32"/>
    <p:sldId id="465" r:id="rId33"/>
    <p:sldId id="466" r:id="rId34"/>
    <p:sldId id="467" r:id="rId35"/>
    <p:sldId id="468" r:id="rId36"/>
    <p:sldId id="469" r:id="rId37"/>
    <p:sldId id="448" r:id="rId38"/>
    <p:sldId id="449" r:id="rId39"/>
    <p:sldId id="470" r:id="rId40"/>
    <p:sldId id="471" r:id="rId41"/>
    <p:sldId id="451" r:id="rId42"/>
    <p:sldId id="453" r:id="rId43"/>
    <p:sldId id="454" r:id="rId44"/>
    <p:sldId id="456" r:id="rId45"/>
    <p:sldId id="455" r:id="rId46"/>
    <p:sldId id="457" r:id="rId47"/>
    <p:sldId id="458" r:id="rId48"/>
    <p:sldId id="460" r:id="rId49"/>
    <p:sldId id="473" r:id="rId50"/>
    <p:sldId id="350" r:id="rId5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guide id="3" orient="horz"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272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93" autoAdjust="0"/>
    <p:restoredTop sz="83636" autoAdjust="0"/>
  </p:normalViewPr>
  <p:slideViewPr>
    <p:cSldViewPr>
      <p:cViewPr varScale="1">
        <p:scale>
          <a:sx n="96" d="100"/>
          <a:sy n="96" d="100"/>
        </p:scale>
        <p:origin x="163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68" y="-91"/>
      </p:cViewPr>
      <p:guideLst>
        <p:guide orient="horz" pos="3126"/>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Répartition chp 011 par</a:t>
            </a:r>
            <a:r>
              <a:rPr lang="en-US" b="1" baseline="0"/>
              <a:t> grands domaines (services et charges générales)</a:t>
            </a:r>
          </a:p>
          <a:p>
            <a:pPr>
              <a:defRPr b="1"/>
            </a:pPr>
            <a:r>
              <a:rPr lang="en-US" b="1" baseline="0"/>
              <a:t>2 900 000 €</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E7B-4D86-9644-65AAF68137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E7B-4D86-9644-65AAF681370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E7B-4D86-9644-65AAF681370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E7B-4D86-9644-65AAF681370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E7B-4D86-9644-65AAF681370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E7B-4D86-9644-65AAF681370E}"/>
              </c:ext>
            </c:extLst>
          </c:dPt>
          <c:dLbls>
            <c:dLbl>
              <c:idx val="0"/>
              <c:layout>
                <c:manualLayout>
                  <c:x val="-2.7632346405954893E-2"/>
                  <c:y val="-5.83178695202495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7B-4D86-9644-65AAF681370E}"/>
                </c:ext>
              </c:extLst>
            </c:dLbl>
            <c:dLbl>
              <c:idx val="1"/>
              <c:layout>
                <c:manualLayout>
                  <c:x val="-3.1801412903439577E-3"/>
                  <c:y val="-6.8587844816850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7B-4D86-9644-65AAF681370E}"/>
                </c:ext>
              </c:extLst>
            </c:dLbl>
            <c:dLbl>
              <c:idx val="2"/>
              <c:layout>
                <c:manualLayout>
                  <c:x val="-2.8569559522626142E-3"/>
                  <c:y val="-0.29356566503047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7B-4D86-9644-65AAF681370E}"/>
                </c:ext>
              </c:extLst>
            </c:dLbl>
            <c:dLbl>
              <c:idx val="3"/>
              <c:layout>
                <c:manualLayout>
                  <c:x val="4.5707579762092714E-2"/>
                  <c:y val="3.05358231153783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7B-4D86-9644-65AAF681370E}"/>
                </c:ext>
              </c:extLst>
            </c:dLbl>
            <c:dLbl>
              <c:idx val="4"/>
              <c:layout>
                <c:manualLayout>
                  <c:x val="1.3180004853261918E-2"/>
                  <c:y val="5.53897051642193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7B-4D86-9644-65AAF681370E}"/>
                </c:ext>
              </c:extLst>
            </c:dLbl>
            <c:dLbl>
              <c:idx val="5"/>
              <c:layout>
                <c:manualLayout>
                  <c:x val="7.6972419913528701E-3"/>
                  <c:y val="-6.703770711663233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8.1608117562879501E-2"/>
                      <c:h val="1.1521878250559531E-2"/>
                    </c:manualLayout>
                  </c15:layout>
                </c:ext>
                <c:ext xmlns:c16="http://schemas.microsoft.com/office/drawing/2014/chart" uri="{C3380CC4-5D6E-409C-BE32-E72D297353CC}">
                  <c16:uniqueId val="{0000000B-DE7B-4D86-9644-65AAF68137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Feuille2!$A$2:$A$7</c:f>
              <c:strCache>
                <c:ptCount val="6"/>
                <c:pt idx="0">
                  <c:v>SPORT/ANIMATIONS/ JEUNESSE</c:v>
                </c:pt>
                <c:pt idx="1">
                  <c:v>EDUCATION/PETITE ENFANCE</c:v>
                </c:pt>
                <c:pt idx="2">
                  <c:v>TECHNIQUE/AMENAGEMENT/MAINTENANCE/URBANISME</c:v>
                </c:pt>
                <c:pt idx="3">
                  <c:v>CULTURE/MUSEES/PATRIMOINE</c:v>
                </c:pt>
                <c:pt idx="4">
                  <c:v>MOYENS GENERAUX/SECURITE/COMMUNICATION</c:v>
                </c:pt>
                <c:pt idx="5">
                  <c:v>CHARGES GENERALES</c:v>
                </c:pt>
              </c:strCache>
            </c:strRef>
          </c:cat>
          <c:val>
            <c:numRef>
              <c:f>Feuille2!$B$2:$B$7</c:f>
              <c:numCache>
                <c:formatCode>_("€"* #,##0_);_("€"* \(#,##0\);_("€"* "-"_);_(@_)</c:formatCode>
                <c:ptCount val="6"/>
                <c:pt idx="0">
                  <c:v>171700</c:v>
                </c:pt>
                <c:pt idx="1">
                  <c:v>257600</c:v>
                </c:pt>
                <c:pt idx="2">
                  <c:v>647500</c:v>
                </c:pt>
                <c:pt idx="3">
                  <c:v>149300</c:v>
                </c:pt>
                <c:pt idx="4">
                  <c:v>334800</c:v>
                </c:pt>
                <c:pt idx="5">
                  <c:v>1339100</c:v>
                </c:pt>
              </c:numCache>
            </c:numRef>
          </c:val>
          <c:extLst>
            <c:ext xmlns:c16="http://schemas.microsoft.com/office/drawing/2014/chart" uri="{C3380CC4-5D6E-409C-BE32-E72D297353CC}">
              <c16:uniqueId val="{0000000C-DE7B-4D86-9644-65AAF681370E}"/>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baseline="0" dirty="0"/>
              <a:t>BP 2025 - REPARTITION DES DEPENSES DE FCT</a:t>
            </a:r>
          </a:p>
          <a:p>
            <a:pPr>
              <a:defRPr sz="1600" b="1"/>
            </a:pPr>
            <a:r>
              <a:rPr lang="fr-FR" sz="1600" b="1" dirty="0"/>
              <a:t>13 031 500 €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534955946255388E-2"/>
          <c:y val="0.1857558762343923"/>
          <c:w val="0.83940239694568175"/>
          <c:h val="0.631914367047870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64-468B-84FA-D30F4DBE362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64-468B-84FA-D30F4DBE362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664-468B-84FA-D30F4DBE362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664-468B-84FA-D30F4DBE362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664-468B-84FA-D30F4DBE362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664-468B-84FA-D30F4DBE362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664-468B-84FA-D30F4DBE3627}"/>
              </c:ext>
            </c:extLst>
          </c:dPt>
          <c:dLbls>
            <c:dLbl>
              <c:idx val="0"/>
              <c:layout>
                <c:manualLayout>
                  <c:x val="2.4686061169434087E-2"/>
                  <c:y val="-3.466304929645928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64-468B-84FA-D30F4DBE3627}"/>
                </c:ext>
              </c:extLst>
            </c:dLbl>
            <c:dLbl>
              <c:idx val="1"/>
              <c:layout>
                <c:manualLayout>
                  <c:x val="0.20976663759223985"/>
                  <c:y val="-6.020890495091118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64-468B-84FA-D30F4DBE3627}"/>
                </c:ext>
              </c:extLst>
            </c:dLbl>
            <c:dLbl>
              <c:idx val="2"/>
              <c:layout>
                <c:manualLayout>
                  <c:x val="-4.3466904969943272E-2"/>
                  <c:y val="-4.1750708822872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64-468B-84FA-D30F4DBE3627}"/>
                </c:ext>
              </c:extLst>
            </c:dLbl>
            <c:dLbl>
              <c:idx val="3"/>
              <c:layout>
                <c:manualLayout>
                  <c:x val="-5.4093340376428461E-2"/>
                  <c:y val="-1.18998911920177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64-468B-84FA-D30F4DBE3627}"/>
                </c:ext>
              </c:extLst>
            </c:dLbl>
            <c:dLbl>
              <c:idx val="4"/>
              <c:layout>
                <c:manualLayout>
                  <c:x val="-2.1617511519563062E-2"/>
                  <c:y val="-5.70985767533419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64-468B-84FA-D30F4DBE36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FCT!$A$3:$A$9</c:f>
              <c:strCache>
                <c:ptCount val="5"/>
                <c:pt idx="0">
                  <c:v>Charges à caractère général</c:v>
                </c:pt>
                <c:pt idx="1">
                  <c:v>Charges de personnel</c:v>
                </c:pt>
                <c:pt idx="2">
                  <c:v>Autres charges de gestion</c:v>
                </c:pt>
                <c:pt idx="3">
                  <c:v>Autres charges </c:v>
                </c:pt>
                <c:pt idx="4">
                  <c:v>Virement et amortiss immo</c:v>
                </c:pt>
              </c:strCache>
            </c:strRef>
          </c:cat>
          <c:val>
            <c:numRef>
              <c:f>FCT!$B$3:$B$9</c:f>
              <c:numCache>
                <c:formatCode>_("€"* #,##0_);_("€"* \(#,##0\);_("€"* "-"_);_(@_)</c:formatCode>
                <c:ptCount val="7"/>
                <c:pt idx="0">
                  <c:v>2900000</c:v>
                </c:pt>
                <c:pt idx="1">
                  <c:v>5815000</c:v>
                </c:pt>
                <c:pt idx="2">
                  <c:v>1095000</c:v>
                </c:pt>
                <c:pt idx="3">
                  <c:v>159000</c:v>
                </c:pt>
                <c:pt idx="4">
                  <c:v>3062500</c:v>
                </c:pt>
              </c:numCache>
            </c:numRef>
          </c:val>
          <c:extLst>
            <c:ext xmlns:c16="http://schemas.microsoft.com/office/drawing/2014/chart" uri="{C3380CC4-5D6E-409C-BE32-E72D297353CC}">
              <c16:uniqueId val="{0000000E-5664-468B-84FA-D30F4DBE3627}"/>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a:t>BP 2025 -</a:t>
            </a:r>
            <a:r>
              <a:rPr lang="fr-FR" sz="1600" b="1" baseline="0" dirty="0"/>
              <a:t> REPARTITION DES RECETTES DE FCT </a:t>
            </a:r>
          </a:p>
          <a:p>
            <a:pPr>
              <a:defRPr sz="1600" b="1"/>
            </a:pPr>
            <a:r>
              <a:rPr lang="fr-FR" sz="1600" b="1" baseline="0" dirty="0"/>
              <a:t>13 031 500€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978269174686094E-2"/>
          <c:y val="0.21221648291757286"/>
          <c:w val="0.83695985740243595"/>
          <c:h val="0.6358356318303891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112-4512-98D7-14D49AA521C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112-4512-98D7-14D49AA521C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112-4512-98D7-14D49AA521C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112-4512-98D7-14D49AA521C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112-4512-98D7-14D49AA521C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112-4512-98D7-14D49AA521C8}"/>
              </c:ext>
            </c:extLst>
          </c:dPt>
          <c:dLbls>
            <c:dLbl>
              <c:idx val="0"/>
              <c:layout>
                <c:manualLayout>
                  <c:x val="4.0417619599867442E-2"/>
                  <c:y val="-4.2313999823930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12-4512-98D7-14D49AA521C8}"/>
                </c:ext>
              </c:extLst>
            </c:dLbl>
            <c:dLbl>
              <c:idx val="1"/>
              <c:layout>
                <c:manualLayout>
                  <c:x val="0.16403975239303209"/>
                  <c:y val="-2.2160326637842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12-4512-98D7-14D49AA521C8}"/>
                </c:ext>
              </c:extLst>
            </c:dLbl>
            <c:dLbl>
              <c:idx val="2"/>
              <c:layout>
                <c:manualLayout>
                  <c:x val="-4.2456731000946789E-2"/>
                  <c:y val="-4.1261167581996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12-4512-98D7-14D49AA521C8}"/>
                </c:ext>
              </c:extLst>
            </c:dLbl>
            <c:dLbl>
              <c:idx val="3"/>
              <c:layout>
                <c:manualLayout>
                  <c:x val="-7.6223854866787219E-2"/>
                  <c:y val="-5.5289373181764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12-4512-98D7-14D49AA521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FCT!$A$34:$A$39</c:f>
              <c:strCache>
                <c:ptCount val="4"/>
                <c:pt idx="0">
                  <c:v>Dotations et participations</c:v>
                </c:pt>
                <c:pt idx="1">
                  <c:v>Impôts et taxes</c:v>
                </c:pt>
                <c:pt idx="2">
                  <c:v>Autres recettes</c:v>
                </c:pt>
                <c:pt idx="3">
                  <c:v>Transfert et excédent reporté</c:v>
                </c:pt>
              </c:strCache>
            </c:strRef>
          </c:cat>
          <c:val>
            <c:numRef>
              <c:f>FCT!$B$34:$B$39</c:f>
              <c:numCache>
                <c:formatCode>_("€"* #,##0_);_("€"* \(#,##0\);_("€"* "-"_);_(@_)</c:formatCode>
                <c:ptCount val="6"/>
                <c:pt idx="0">
                  <c:v>2072000</c:v>
                </c:pt>
                <c:pt idx="1">
                  <c:v>7246000</c:v>
                </c:pt>
                <c:pt idx="2" formatCode="_(&quot;€&quot;* #,##0.00_);_(&quot;€&quot;* \(#,##0.00\);_(&quot;€&quot;* &quot;-&quot;??_);_(@_)">
                  <c:v>1019103.02</c:v>
                </c:pt>
                <c:pt idx="3" formatCode="_(&quot;€&quot;* #,##0.00_);_(&quot;€&quot;* \(#,##0.00\);_(&quot;€&quot;* &quot;-&quot;??_);_(@_)">
                  <c:v>2694396.98</c:v>
                </c:pt>
              </c:numCache>
            </c:numRef>
          </c:val>
          <c:extLst>
            <c:ext xmlns:c16="http://schemas.microsoft.com/office/drawing/2014/chart" uri="{C3380CC4-5D6E-409C-BE32-E72D297353CC}">
              <c16:uniqueId val="{0000000C-2112-4512-98D7-14D49AA521C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BP 2025</a:t>
            </a:r>
            <a:r>
              <a:rPr lang="en-US" sz="1800" b="1" baseline="0" dirty="0"/>
              <a:t> - </a:t>
            </a:r>
            <a:r>
              <a:rPr lang="en-US" sz="1800" b="1" baseline="0" dirty="0" err="1"/>
              <a:t>Répartition</a:t>
            </a:r>
            <a:r>
              <a:rPr lang="en-US" sz="1800" b="1" baseline="0" dirty="0"/>
              <a:t> des </a:t>
            </a:r>
            <a:r>
              <a:rPr lang="en-US" sz="1800" b="1" baseline="0" dirty="0" err="1"/>
              <a:t>invts</a:t>
            </a:r>
            <a:r>
              <a:rPr lang="en-US" sz="1800" b="1" baseline="0" dirty="0"/>
              <a:t> par </a:t>
            </a:r>
            <a:r>
              <a:rPr lang="en-US" sz="1800" b="1" baseline="0" dirty="0" err="1"/>
              <a:t>thématiques</a:t>
            </a:r>
            <a:endParaRPr lang="en-US" sz="1800" b="1" baseline="0" dirty="0"/>
          </a:p>
          <a:p>
            <a:pPr>
              <a:defRPr sz="1800"/>
            </a:pPr>
            <a:r>
              <a:rPr lang="en-US" sz="1800" b="1" baseline="0" dirty="0"/>
              <a:t>3 840 100 €</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01-4680-9F96-9737728CF1F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01-4680-9F96-9737728CF1F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01-4680-9F96-9737728CF1F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01-4680-9F96-9737728CF1F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901-4680-9F96-9737728CF1F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901-4680-9F96-9737728CF1F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901-4680-9F96-9737728CF1F0}"/>
              </c:ext>
            </c:extLst>
          </c:dPt>
          <c:dLbls>
            <c:dLbl>
              <c:idx val="0"/>
              <c:layout>
                <c:manualLayout>
                  <c:x val="4.1507985709343317E-2"/>
                  <c:y val="1.28308549759926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01-4680-9F96-9737728CF1F0}"/>
                </c:ext>
              </c:extLst>
            </c:dLbl>
            <c:dLbl>
              <c:idx val="1"/>
              <c:layout>
                <c:manualLayout>
                  <c:x val="0.20965044764418209"/>
                  <c:y val="-2.01100290199398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01-4680-9F96-9737728CF1F0}"/>
                </c:ext>
              </c:extLst>
            </c:dLbl>
            <c:dLbl>
              <c:idx val="2"/>
              <c:layout>
                <c:manualLayout>
                  <c:x val="-3.7156759033522752E-2"/>
                  <c:y val="8.294883514002924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01-4680-9F96-9737728CF1F0}"/>
                </c:ext>
              </c:extLst>
            </c:dLbl>
            <c:dLbl>
              <c:idx val="3"/>
              <c:layout>
                <c:manualLayout>
                  <c:x val="-3.538910058334549E-2"/>
                  <c:y val="-8.89595297181822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01-4680-9F96-9737728CF1F0}"/>
                </c:ext>
              </c:extLst>
            </c:dLbl>
            <c:dLbl>
              <c:idx val="4"/>
              <c:layout>
                <c:manualLayout>
                  <c:x val="-4.0148113612284639E-2"/>
                  <c:y val="-4.475927014284050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01-4680-9F96-9737728CF1F0}"/>
                </c:ext>
              </c:extLst>
            </c:dLbl>
            <c:dLbl>
              <c:idx val="5"/>
              <c:layout>
                <c:manualLayout>
                  <c:x val="-2.5076616225031663E-2"/>
                  <c:y val="-6.59037580555968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01-4680-9F96-9737728CF1F0}"/>
                </c:ext>
              </c:extLst>
            </c:dLbl>
            <c:dLbl>
              <c:idx val="6"/>
              <c:layout>
                <c:manualLayout>
                  <c:x val="6.6786357702719498E-2"/>
                  <c:y val="-2.68130633941130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01-4680-9F96-9737728CF1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répartinvt!$A$2:$A$8</c:f>
              <c:strCache>
                <c:ptCount val="7"/>
                <c:pt idx="0">
                  <c:v>CULTURE</c:v>
                </c:pt>
                <c:pt idx="1">
                  <c:v>TRANSITION ECOLOGIQUE</c:v>
                </c:pt>
                <c:pt idx="2">
                  <c:v>SPORT</c:v>
                </c:pt>
                <c:pt idx="3">
                  <c:v>ATTRACTIVITE SECURITE BIENVEILLANCE</c:v>
                </c:pt>
                <c:pt idx="4">
                  <c:v>ENFANCE ET JEUNESSE</c:v>
                </c:pt>
                <c:pt idx="5">
                  <c:v>DEVELOPPEMENT DE LA VILLE</c:v>
                </c:pt>
                <c:pt idx="6">
                  <c:v>MOYENS GENERAUX</c:v>
                </c:pt>
              </c:strCache>
            </c:strRef>
          </c:cat>
          <c:val>
            <c:numRef>
              <c:f>répartinvt!$B$2:$B$8</c:f>
              <c:numCache>
                <c:formatCode>_("€"* #,##0_);_("€"* \(#,##0\);_("€"* "-"_);_(@_)</c:formatCode>
                <c:ptCount val="7"/>
                <c:pt idx="0">
                  <c:v>1320700</c:v>
                </c:pt>
                <c:pt idx="1">
                  <c:v>1073600</c:v>
                </c:pt>
                <c:pt idx="2">
                  <c:v>134900</c:v>
                </c:pt>
                <c:pt idx="3">
                  <c:v>472300</c:v>
                </c:pt>
                <c:pt idx="4">
                  <c:v>203200</c:v>
                </c:pt>
                <c:pt idx="5">
                  <c:v>381000</c:v>
                </c:pt>
                <c:pt idx="6">
                  <c:v>254400</c:v>
                </c:pt>
              </c:numCache>
            </c:numRef>
          </c:val>
          <c:extLst>
            <c:ext xmlns:c16="http://schemas.microsoft.com/office/drawing/2014/chart" uri="{C3380CC4-5D6E-409C-BE32-E72D297353CC}">
              <c16:uniqueId val="{0000000E-2901-4680-9F96-9737728CF1F0}"/>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0203975421451142"/>
          <c:y val="0.83500693149956262"/>
          <c:w val="0.80961898503331731"/>
          <c:h val="0.144414998334542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baseline="0"/>
              <a:t>BP 2025 - REPARTITION DES DEP D'INVT incl reports</a:t>
            </a:r>
          </a:p>
          <a:p>
            <a:pPr>
              <a:defRPr/>
            </a:pPr>
            <a:r>
              <a:rPr lang="fr-FR" b="1" baseline="0"/>
              <a:t>5 671 000 €</a:t>
            </a:r>
            <a:endParaRPr lang="fr-FR"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F96-48FC-974C-02F3DCB86D7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F96-48FC-974C-02F3DCB86D7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F96-48FC-974C-02F3DCB86D7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F96-48FC-974C-02F3DCB86D7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F96-48FC-974C-02F3DCB86D7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F96-48FC-974C-02F3DCB86D74}"/>
              </c:ext>
            </c:extLst>
          </c:dPt>
          <c:dLbls>
            <c:dLbl>
              <c:idx val="0"/>
              <c:layout>
                <c:manualLayout>
                  <c:x val="-3.4535061935725324E-3"/>
                  <c:y val="-1.60437190243911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96-48FC-974C-02F3DCB86D74}"/>
                </c:ext>
              </c:extLst>
            </c:dLbl>
            <c:dLbl>
              <c:idx val="1"/>
              <c:layout>
                <c:manualLayout>
                  <c:x val="5.4700679296861961E-2"/>
                  <c:y val="-3.67435447010543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96-48FC-974C-02F3DCB86D74}"/>
                </c:ext>
              </c:extLst>
            </c:dLbl>
            <c:dLbl>
              <c:idx val="2"/>
              <c:layout>
                <c:manualLayout>
                  <c:x val="2.4833275867244639E-2"/>
                  <c:y val="-1.50692119895382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96-48FC-974C-02F3DCB86D74}"/>
                </c:ext>
              </c:extLst>
            </c:dLbl>
            <c:dLbl>
              <c:idx val="3"/>
              <c:layout>
                <c:manualLayout>
                  <c:x val="-8.0118271663195795E-2"/>
                  <c:y val="-0.124554498669369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96-48FC-974C-02F3DCB86D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invt!$A$3:$A$8</c:f>
              <c:strCache>
                <c:ptCount val="4"/>
                <c:pt idx="0">
                  <c:v>Remboursement de la dette</c:v>
                </c:pt>
                <c:pt idx="1">
                  <c:v>AC invt GPCU</c:v>
                </c:pt>
                <c:pt idx="2">
                  <c:v>Dép de transfert et déficit N-1, divers</c:v>
                </c:pt>
                <c:pt idx="3">
                  <c:v>Depenses d'équipement</c:v>
                </c:pt>
              </c:strCache>
            </c:strRef>
          </c:cat>
          <c:val>
            <c:numRef>
              <c:f>invt!$B$3:$B$8</c:f>
              <c:numCache>
                <c:formatCode>_("€"* #,##0_);_("€"* \(#,##0\);_("€"* "-"_);_(@_)</c:formatCode>
                <c:ptCount val="6"/>
                <c:pt idx="0">
                  <c:v>722000</c:v>
                </c:pt>
                <c:pt idx="1">
                  <c:v>186500</c:v>
                </c:pt>
                <c:pt idx="2">
                  <c:v>770200</c:v>
                </c:pt>
                <c:pt idx="3">
                  <c:v>3992300</c:v>
                </c:pt>
              </c:numCache>
            </c:numRef>
          </c:val>
          <c:extLst>
            <c:ext xmlns:c16="http://schemas.microsoft.com/office/drawing/2014/chart" uri="{C3380CC4-5D6E-409C-BE32-E72D297353CC}">
              <c16:uniqueId val="{0000000C-BF96-48FC-974C-02F3DCB86D7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baseline="0"/>
              <a:t>BP 2025 - </a:t>
            </a:r>
            <a:r>
              <a:rPr lang="fr-FR" b="1"/>
              <a:t>REPARTITION DES REC D'INVT </a:t>
            </a:r>
          </a:p>
          <a:p>
            <a:pPr>
              <a:defRPr b="1"/>
            </a:pPr>
            <a:r>
              <a:rPr lang="fr-FR" b="1"/>
              <a:t>5 671 000 €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21-4D5C-94A4-FCB22A290C5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21-4D5C-94A4-FCB22A290C5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721-4D5C-94A4-FCB22A290C5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721-4D5C-94A4-FCB22A290C5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721-4D5C-94A4-FCB22A290C5F}"/>
              </c:ext>
            </c:extLst>
          </c:dPt>
          <c:dLbls>
            <c:dLbl>
              <c:idx val="0"/>
              <c:layout>
                <c:manualLayout>
                  <c:x val="5.1392657466982031E-2"/>
                  <c:y val="-2.030631927304089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21-4D5C-94A4-FCB22A290C5F}"/>
                </c:ext>
              </c:extLst>
            </c:dLbl>
            <c:dLbl>
              <c:idx val="1"/>
              <c:layout>
                <c:manualLayout>
                  <c:x val="4.5836863582376978E-2"/>
                  <c:y val="-3.07668768530968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21-4D5C-94A4-FCB22A290C5F}"/>
                </c:ext>
              </c:extLst>
            </c:dLbl>
            <c:dLbl>
              <c:idx val="2"/>
              <c:layout>
                <c:manualLayout>
                  <c:x val="-0.21489406227923052"/>
                  <c:y val="-0.1596538810263480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21-4D5C-94A4-FCB22A290C5F}"/>
                </c:ext>
              </c:extLst>
            </c:dLbl>
            <c:dLbl>
              <c:idx val="3"/>
              <c:layout>
                <c:manualLayout>
                  <c:x val="-9.1671733450591222E-2"/>
                  <c:y val="-4.89649277001425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21-4D5C-94A4-FCB22A290C5F}"/>
                </c:ext>
              </c:extLst>
            </c:dLbl>
            <c:dLbl>
              <c:idx val="4"/>
              <c:layout>
                <c:manualLayout>
                  <c:x val="-1.6573470841861618E-2"/>
                  <c:y val="-2.97907494977585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21-4D5C-94A4-FCB22A290C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invt!$A$36:$A$40</c:f>
              <c:strCache>
                <c:ptCount val="5"/>
                <c:pt idx="0">
                  <c:v>Subventions extérieures et FCTVA</c:v>
                </c:pt>
                <c:pt idx="1">
                  <c:v>Emprunt</c:v>
                </c:pt>
                <c:pt idx="2">
                  <c:v>Opérations de transfert et virement fct</c:v>
                </c:pt>
                <c:pt idx="3">
                  <c:v>Affectation résultat N-1</c:v>
                </c:pt>
                <c:pt idx="4">
                  <c:v>Autres recettes</c:v>
                </c:pt>
              </c:strCache>
            </c:strRef>
          </c:cat>
          <c:val>
            <c:numRef>
              <c:f>invt!$B$36:$B$40</c:f>
              <c:numCache>
                <c:formatCode>_("€"* #,##0_);_("€"* \(#,##0\);_("€"* "-"_);_(@_)</c:formatCode>
                <c:ptCount val="5"/>
                <c:pt idx="0">
                  <c:v>990000</c:v>
                </c:pt>
                <c:pt idx="1">
                  <c:v>500000</c:v>
                </c:pt>
                <c:pt idx="2">
                  <c:v>3097500</c:v>
                </c:pt>
                <c:pt idx="3">
                  <c:v>763100</c:v>
                </c:pt>
                <c:pt idx="4">
                  <c:v>320400</c:v>
                </c:pt>
              </c:numCache>
            </c:numRef>
          </c:val>
          <c:extLst>
            <c:ext xmlns:c16="http://schemas.microsoft.com/office/drawing/2014/chart" uri="{C3380CC4-5D6E-409C-BE32-E72D297353CC}">
              <c16:uniqueId val="{0000000A-3721-4D5C-94A4-FCB22A290C5F}"/>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58492FA4-52AD-428F-B604-8F3D6EACBC08}" type="datetimeFigureOut">
              <a:rPr lang="fr-FR" smtClean="0"/>
              <a:pPr/>
              <a:t>31/03/2025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5" y="4714876"/>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lIns="91440" tIns="45720" rIns="91440" bIns="45720" rtlCol="0" anchor="b"/>
          <a:lstStyle>
            <a:lvl1pPr algn="r">
              <a:defRPr sz="1200"/>
            </a:lvl1pPr>
          </a:lstStyle>
          <a:p>
            <a:fld id="{6C5CA8A8-C746-46D9-AACA-1A821FD86694}" type="slidenum">
              <a:rPr lang="fr-FR" smtClean="0"/>
              <a:pPr/>
              <a:t>‹N°›</a:t>
            </a:fld>
            <a:endParaRPr lang="fr-FR" dirty="0"/>
          </a:p>
        </p:txBody>
      </p:sp>
    </p:spTree>
    <p:extLst>
      <p:ext uri="{BB962C8B-B14F-4D97-AF65-F5344CB8AC3E}">
        <p14:creationId xmlns:p14="http://schemas.microsoft.com/office/powerpoint/2010/main" val="21372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u="sng" dirty="0"/>
          </a:p>
        </p:txBody>
      </p:sp>
      <p:sp>
        <p:nvSpPr>
          <p:cNvPr id="4" name="Espace réservé du numéro de diapositive 3"/>
          <p:cNvSpPr>
            <a:spLocks noGrp="1"/>
          </p:cNvSpPr>
          <p:nvPr>
            <p:ph type="sldNum" sz="quarter" idx="10"/>
          </p:nvPr>
        </p:nvSpPr>
        <p:spPr/>
        <p:txBody>
          <a:bodyPr/>
          <a:lstStyle/>
          <a:p>
            <a:fld id="{6C5CA8A8-C746-46D9-AACA-1A821FD86694}" type="slidenum">
              <a:rPr lang="fr-FR" smtClean="0"/>
              <a:pPr/>
              <a:t>3</a:t>
            </a:fld>
            <a:endParaRPr lang="fr-FR" dirty="0"/>
          </a:p>
        </p:txBody>
      </p:sp>
    </p:spTree>
    <p:extLst>
      <p:ext uri="{BB962C8B-B14F-4D97-AF65-F5344CB8AC3E}">
        <p14:creationId xmlns:p14="http://schemas.microsoft.com/office/powerpoint/2010/main" val="382306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331640" y="1556793"/>
            <a:ext cx="6408712" cy="648072"/>
          </a:xfrm>
        </p:spPr>
        <p:txBody>
          <a:bodyPr>
            <a:noAutofit/>
          </a:bodyPr>
          <a:lstStyle>
            <a:lvl1pPr algn="ctr">
              <a:defRPr sz="3600" b="1">
                <a:solidFill>
                  <a:schemeClr val="bg1"/>
                </a:solidFill>
                <a:latin typeface="+mj-lt"/>
              </a:defRPr>
            </a:lvl1pPr>
          </a:lstStyle>
          <a:p>
            <a:r>
              <a:rPr lang="fr-FR" dirty="0"/>
              <a:t>Modifiez le style du titre</a:t>
            </a:r>
          </a:p>
        </p:txBody>
      </p:sp>
      <p:sp>
        <p:nvSpPr>
          <p:cNvPr id="3" name="Sous-titre 2"/>
          <p:cNvSpPr>
            <a:spLocks noGrp="1"/>
          </p:cNvSpPr>
          <p:nvPr>
            <p:ph type="subTitle" idx="1"/>
          </p:nvPr>
        </p:nvSpPr>
        <p:spPr>
          <a:xfrm>
            <a:off x="1331640" y="2204864"/>
            <a:ext cx="6408712" cy="1752600"/>
          </a:xfrm>
        </p:spPr>
        <p:txBody>
          <a:bodyPr>
            <a:normAutofit/>
          </a:bodyPr>
          <a:lstStyle>
            <a:lvl1pPr marL="0" indent="0" algn="ctr">
              <a:buNone/>
              <a:defRPr sz="32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E92CA90B-F62E-4F87-B3D7-AD9C24AC786B}" type="datetime1">
              <a:rPr lang="fr-FR" smtClean="0"/>
              <a:pPr/>
              <a:t>31/03/2025</a:t>
            </a:fld>
            <a:endParaRPr lang="fr-FR" dirty="0"/>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t="8788" b="6530"/>
          <a:stretch/>
        </p:blipFill>
        <p:spPr>
          <a:xfrm>
            <a:off x="1792213" y="5231218"/>
            <a:ext cx="5660107" cy="1201479"/>
          </a:xfrm>
          <a:prstGeom prst="rect">
            <a:avLst/>
          </a:prstGeom>
        </p:spPr>
      </p:pic>
    </p:spTree>
    <p:extLst>
      <p:ext uri="{BB962C8B-B14F-4D97-AF65-F5344CB8AC3E}">
        <p14:creationId xmlns:p14="http://schemas.microsoft.com/office/powerpoint/2010/main" val="195388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de fin">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1BFE34-BA3C-4F34-8E32-3D73DB84BE20}" type="datetime1">
              <a:rPr lang="fr-FR" smtClean="0"/>
              <a:pPr/>
              <a:t>31/03/2025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A4AB998-FB24-4D55-85BD-932B30BB390E}" type="slidenum">
              <a:rPr lang="fr-FR" smtClean="0"/>
              <a:pPr/>
              <a:t>‹N°›</a:t>
            </a:fld>
            <a:endParaRPr lang="fr-FR" dirty="0"/>
          </a:p>
        </p:txBody>
      </p:sp>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88" b="6530"/>
          <a:stretch/>
        </p:blipFill>
        <p:spPr>
          <a:xfrm>
            <a:off x="3275856" y="4509120"/>
            <a:ext cx="2592288" cy="550269"/>
          </a:xfrm>
          <a:prstGeom prst="rect">
            <a:avLst/>
          </a:prstGeom>
        </p:spPr>
      </p:pic>
    </p:spTree>
    <p:extLst>
      <p:ext uri="{BB962C8B-B14F-4D97-AF65-F5344CB8AC3E}">
        <p14:creationId xmlns:p14="http://schemas.microsoft.com/office/powerpoint/2010/main" val="326353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200" b="1" cap="all">
                <a:solidFill>
                  <a:srgbClr val="272360"/>
                </a:solidFill>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95459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7488832" cy="432048"/>
          </a:xfrm>
        </p:spPr>
        <p:txBody>
          <a:bodyPr>
            <a:noAutofit/>
          </a:bodyPr>
          <a:lstStyle>
            <a:lvl1pPr algn="l">
              <a:defRPr sz="3200" b="1">
                <a:solidFill>
                  <a:srgbClr val="272360"/>
                </a:solidFill>
              </a:defRPr>
            </a:lvl1pPr>
          </a:lstStyle>
          <a:p>
            <a:r>
              <a:rPr lang="fr-FR" dirty="0"/>
              <a:t>Modifiez le style du titre</a:t>
            </a:r>
          </a:p>
        </p:txBody>
      </p:sp>
      <p:sp>
        <p:nvSpPr>
          <p:cNvPr id="3" name="Espace réservé du contenu 2"/>
          <p:cNvSpPr>
            <a:spLocks noGrp="1"/>
          </p:cNvSpPr>
          <p:nvPr>
            <p:ph idx="1"/>
          </p:nvPr>
        </p:nvSpPr>
        <p:spPr>
          <a:xfrm>
            <a:off x="971600" y="1628801"/>
            <a:ext cx="6984776" cy="4248472"/>
          </a:xfrm>
        </p:spPr>
        <p:txBody>
          <a:bodyPr>
            <a:normAutofit/>
          </a:bodyPr>
          <a:lstStyle>
            <a:lvl1pPr>
              <a:defRPr sz="2800"/>
            </a:lvl1pPr>
            <a:lvl2pPr>
              <a:defRPr sz="2400"/>
            </a:lvl2pPr>
            <a:lvl3pP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23806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052737"/>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052737"/>
            <a:ext cx="4038600"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7530585-6C83-4048-98B6-4A53B75EC759}" type="datetime1">
              <a:rPr lang="fr-FR" smtClean="0"/>
              <a:pPr/>
              <a:t>31/03/2025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91347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5576" y="1052736"/>
            <a:ext cx="3744416" cy="864096"/>
          </a:xfrm>
        </p:spPr>
        <p:txBody>
          <a:bodyPr anchor="b"/>
          <a:lstStyle>
            <a:lvl1pPr marL="0" indent="0">
              <a:buNone/>
              <a:defRPr sz="2400" b="1">
                <a:solidFill>
                  <a:srgbClr val="2723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745232" y="1916832"/>
            <a:ext cx="37547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499991" y="1052736"/>
            <a:ext cx="3744416" cy="864096"/>
          </a:xfrm>
        </p:spPr>
        <p:txBody>
          <a:bodyPr anchor="b"/>
          <a:lstStyle>
            <a:lvl1pPr marL="0" indent="0">
              <a:buNone/>
              <a:defRPr sz="2400" b="1">
                <a:solidFill>
                  <a:srgbClr val="2723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499992" y="1916832"/>
            <a:ext cx="37444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25B08BC4-76CC-465D-AF5B-C721F577058A}" type="datetime1">
              <a:rPr lang="fr-FR" smtClean="0"/>
              <a:pPr/>
              <a:t>31/03/2025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36212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7416824" cy="360040"/>
          </a:xfrm>
        </p:spPr>
        <p:txBody>
          <a:bodyPr>
            <a:normAutofit/>
          </a:bodyPr>
          <a:lstStyle>
            <a:lvl1pPr algn="l">
              <a:defRPr sz="3200" b="1">
                <a:solidFill>
                  <a:srgbClr val="272360"/>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FC2A3C5A-E0EC-41A5-AFBE-1816D3B21225}" type="datetime1">
              <a:rPr lang="fr-FR" smtClean="0"/>
              <a:pPr/>
              <a:t>31/03/2025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5027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17105C-D3A8-42F5-915D-836622F3E5A5}" type="datetime1">
              <a:rPr lang="fr-FR" smtClean="0"/>
              <a:pPr/>
              <a:t>31/03/2025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231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052736"/>
            <a:ext cx="3008313" cy="382364"/>
          </a:xfrm>
        </p:spPr>
        <p:txBody>
          <a:bodyPr anchor="b"/>
          <a:lstStyle>
            <a:lvl1pPr algn="l">
              <a:defRPr sz="2000" b="1">
                <a:solidFill>
                  <a:srgbClr val="272360"/>
                </a:solidFill>
              </a:defRPr>
            </a:lvl1pPr>
          </a:lstStyle>
          <a:p>
            <a:r>
              <a:rPr lang="fr-FR" dirty="0"/>
              <a:t>Modifiez le style du titre</a:t>
            </a:r>
          </a:p>
        </p:txBody>
      </p:sp>
      <p:sp>
        <p:nvSpPr>
          <p:cNvPr id="3" name="Espace réservé du contenu 2"/>
          <p:cNvSpPr>
            <a:spLocks noGrp="1"/>
          </p:cNvSpPr>
          <p:nvPr>
            <p:ph idx="1"/>
          </p:nvPr>
        </p:nvSpPr>
        <p:spPr>
          <a:xfrm>
            <a:off x="3575050" y="1052736"/>
            <a:ext cx="4309318"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7502643-B36B-4446-A21E-47828AAFA75E}" type="datetime1">
              <a:rPr lang="fr-FR" smtClean="0"/>
              <a:pPr/>
              <a:t>31/03/2025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7026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272360"/>
                </a:solidFill>
              </a:defRPr>
            </a:lvl1pPr>
          </a:lstStyle>
          <a:p>
            <a:r>
              <a:rPr lang="fr-FR" dirty="0"/>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771741B-FA2F-490C-9D4F-5F35B3140AEA}" type="datetime1">
              <a:rPr lang="fr-FR" smtClean="0"/>
              <a:pPr/>
              <a:t>31/03/2025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A4AB998-FB24-4D55-85BD-932B30BB390E}" type="slidenum">
              <a:rPr lang="fr-FR" smtClean="0"/>
              <a:pPr/>
              <a:t>‹N°›</a:t>
            </a:fld>
            <a:endParaRPr lang="fr-FR" dirty="0"/>
          </a:p>
        </p:txBody>
      </p:sp>
    </p:spTree>
    <p:extLst>
      <p:ext uri="{BB962C8B-B14F-4D97-AF65-F5344CB8AC3E}">
        <p14:creationId xmlns:p14="http://schemas.microsoft.com/office/powerpoint/2010/main" val="8409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23528" y="62373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EDEBA-77DC-4BB3-876E-C018A9916AF9}" type="datetime1">
              <a:rPr lang="fr-FR" smtClean="0"/>
              <a:pPr/>
              <a:t>31/03/2025</a:t>
            </a:fld>
            <a:endParaRPr lang="fr-FR" dirty="0"/>
          </a:p>
        </p:txBody>
      </p:sp>
      <p:sp>
        <p:nvSpPr>
          <p:cNvPr id="5" name="Espace réservé du pied de page 4"/>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686872" y="62373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B998-FB24-4D55-85BD-932B30BB390E}" type="slidenum">
              <a:rPr lang="fr-FR" smtClean="0"/>
              <a:pPr/>
              <a:t>‹N°›</a:t>
            </a:fld>
            <a:endParaRPr lang="fr-FR" dirty="0"/>
          </a:p>
        </p:txBody>
      </p:sp>
      <p:pic>
        <p:nvPicPr>
          <p:cNvPr id="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422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363D96E-E6CD-4C2E-9AAA-6E17F2770B6E}"/>
              </a:ext>
            </a:extLst>
          </p:cNvPr>
          <p:cNvSpPr>
            <a:spLocks noGrp="1"/>
          </p:cNvSpPr>
          <p:nvPr>
            <p:ph type="sldNum" sz="quarter" idx="12"/>
          </p:nvPr>
        </p:nvSpPr>
        <p:spPr/>
        <p:txBody>
          <a:bodyPr/>
          <a:lstStyle/>
          <a:p>
            <a:fld id="{1A4AB998-FB24-4D55-85BD-932B30BB390E}" type="slidenum">
              <a:rPr lang="fr-FR" smtClean="0"/>
              <a:pPr/>
              <a:t>1</a:t>
            </a:fld>
            <a:endParaRPr lang="fr-FR" dirty="0"/>
          </a:p>
        </p:txBody>
      </p:sp>
      <p:pic>
        <p:nvPicPr>
          <p:cNvPr id="8" name="Image 7">
            <a:extLst>
              <a:ext uri="{FF2B5EF4-FFF2-40B4-BE49-F238E27FC236}">
                <a16:creationId xmlns:a16="http://schemas.microsoft.com/office/drawing/2014/main" id="{FFBA9BC1-0655-67CD-8355-B609CF367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04" y="1124744"/>
            <a:ext cx="8100392" cy="5400261"/>
          </a:xfrm>
          <a:prstGeom prst="rect">
            <a:avLst/>
          </a:prstGeom>
        </p:spPr>
      </p:pic>
      <p:sp>
        <p:nvSpPr>
          <p:cNvPr id="10" name="ZoneTexte 9">
            <a:extLst>
              <a:ext uri="{FF2B5EF4-FFF2-40B4-BE49-F238E27FC236}">
                <a16:creationId xmlns:a16="http://schemas.microsoft.com/office/drawing/2014/main" id="{FF598722-A656-1375-EF9A-D779EB5ED39C}"/>
              </a:ext>
            </a:extLst>
          </p:cNvPr>
          <p:cNvSpPr txBox="1"/>
          <p:nvPr/>
        </p:nvSpPr>
        <p:spPr>
          <a:xfrm>
            <a:off x="467544" y="471248"/>
            <a:ext cx="8136904" cy="523220"/>
          </a:xfrm>
          <a:prstGeom prst="rect">
            <a:avLst/>
          </a:prstGeom>
          <a:noFill/>
        </p:spPr>
        <p:txBody>
          <a:bodyPr wrap="square" rtlCol="0">
            <a:spAutoFit/>
          </a:bodyPr>
          <a:lstStyle/>
          <a:p>
            <a:pPr algn="ctr"/>
            <a:r>
              <a:rPr lang="fr-FR" sz="2800" b="1" dirty="0">
                <a:effectLst>
                  <a:outerShdw blurRad="38100" dist="38100" dir="2700000" algn="tl">
                    <a:srgbClr val="000000">
                      <a:alpha val="43137"/>
                    </a:srgbClr>
                  </a:outerShdw>
                </a:effectLst>
              </a:rPr>
              <a:t>CONSEIL MUNICIPAL DU LUNDI 14 AVRIL 2025</a:t>
            </a:r>
          </a:p>
        </p:txBody>
      </p:sp>
    </p:spTree>
    <p:extLst>
      <p:ext uri="{BB962C8B-B14F-4D97-AF65-F5344CB8AC3E}">
        <p14:creationId xmlns:p14="http://schemas.microsoft.com/office/powerpoint/2010/main" val="98978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8EC23-FC34-9F00-588B-0B18A5D48E2F}"/>
              </a:ext>
            </a:extLst>
          </p:cNvPr>
          <p:cNvSpPr>
            <a:spLocks noGrp="1"/>
          </p:cNvSpPr>
          <p:nvPr>
            <p:ph type="title"/>
          </p:nvPr>
        </p:nvSpPr>
        <p:spPr/>
        <p:txBody>
          <a:bodyPr/>
          <a:lstStyle/>
          <a:p>
            <a:r>
              <a:rPr lang="fr-FR" sz="2400" dirty="0"/>
              <a:t>Section de fonctionnement – dépenses 2025</a:t>
            </a:r>
          </a:p>
        </p:txBody>
      </p:sp>
      <p:sp>
        <p:nvSpPr>
          <p:cNvPr id="3" name="Espace réservé du contenu 2">
            <a:extLst>
              <a:ext uri="{FF2B5EF4-FFF2-40B4-BE49-F238E27FC236}">
                <a16:creationId xmlns:a16="http://schemas.microsoft.com/office/drawing/2014/main" id="{2ECD9805-EAF6-6907-A619-48DDD0C0B963}"/>
              </a:ext>
            </a:extLst>
          </p:cNvPr>
          <p:cNvSpPr>
            <a:spLocks noGrp="1"/>
          </p:cNvSpPr>
          <p:nvPr>
            <p:ph idx="1"/>
          </p:nvPr>
        </p:nvSpPr>
        <p:spPr/>
        <p:txBody>
          <a:bodyPr>
            <a:normAutofit/>
          </a:bodyPr>
          <a:lstStyle/>
          <a:p>
            <a:pPr algn="just"/>
            <a:r>
              <a:rPr lang="fr-FR" sz="2400" dirty="0"/>
              <a:t>Sur l’illustration graphique précédente on constate qu’au sein du chapitre 011, les dépenses non notifiées aux services et correspondant à des dépenses pour leur très grande part « imposées », représentent à elles seules 46% du total.</a:t>
            </a:r>
          </a:p>
        </p:txBody>
      </p:sp>
      <p:sp>
        <p:nvSpPr>
          <p:cNvPr id="4" name="Espace réservé de la date 3">
            <a:extLst>
              <a:ext uri="{FF2B5EF4-FFF2-40B4-BE49-F238E27FC236}">
                <a16:creationId xmlns:a16="http://schemas.microsoft.com/office/drawing/2014/main" id="{78CE40B9-7929-6466-AD37-0A17253B366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1D74F83A-00A7-F1BB-174B-42468EC64378}"/>
              </a:ext>
            </a:extLst>
          </p:cNvPr>
          <p:cNvSpPr>
            <a:spLocks noGrp="1"/>
          </p:cNvSpPr>
          <p:nvPr>
            <p:ph type="sldNum" sz="quarter" idx="12"/>
          </p:nvPr>
        </p:nvSpPr>
        <p:spPr/>
        <p:txBody>
          <a:bodyPr/>
          <a:lstStyle/>
          <a:p>
            <a:fld id="{1A4AB998-FB24-4D55-85BD-932B30BB390E}" type="slidenum">
              <a:rPr lang="fr-FR" smtClean="0"/>
              <a:pPr/>
              <a:t>10</a:t>
            </a:fld>
            <a:endParaRPr lang="fr-FR" dirty="0"/>
          </a:p>
        </p:txBody>
      </p:sp>
    </p:spTree>
    <p:extLst>
      <p:ext uri="{BB962C8B-B14F-4D97-AF65-F5344CB8AC3E}">
        <p14:creationId xmlns:p14="http://schemas.microsoft.com/office/powerpoint/2010/main" val="353071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B08F2-C864-B7C1-A4BD-23856E3A3B54}"/>
              </a:ext>
            </a:extLst>
          </p:cNvPr>
          <p:cNvSpPr>
            <a:spLocks noGrp="1"/>
          </p:cNvSpPr>
          <p:nvPr>
            <p:ph type="title"/>
          </p:nvPr>
        </p:nvSpPr>
        <p:spPr/>
        <p:txBody>
          <a:bodyPr/>
          <a:lstStyle/>
          <a:p>
            <a:r>
              <a:rPr lang="fr-FR" sz="2400" dirty="0"/>
              <a:t>Section de fonctionnement –Dépenses 2025</a:t>
            </a:r>
          </a:p>
        </p:txBody>
      </p:sp>
      <p:sp>
        <p:nvSpPr>
          <p:cNvPr id="3" name="Espace réservé du contenu 2">
            <a:extLst>
              <a:ext uri="{FF2B5EF4-FFF2-40B4-BE49-F238E27FC236}">
                <a16:creationId xmlns:a16="http://schemas.microsoft.com/office/drawing/2014/main" id="{38EB3AA6-8CC2-749D-6A90-41BF2DE357B6}"/>
              </a:ext>
            </a:extLst>
          </p:cNvPr>
          <p:cNvSpPr>
            <a:spLocks noGrp="1"/>
          </p:cNvSpPr>
          <p:nvPr>
            <p:ph idx="1"/>
          </p:nvPr>
        </p:nvSpPr>
        <p:spPr/>
        <p:txBody>
          <a:bodyPr>
            <a:normAutofit fontScale="92500"/>
          </a:bodyPr>
          <a:lstStyle/>
          <a:p>
            <a:pPr algn="just"/>
            <a:r>
              <a:rPr lang="fr-FR" sz="2400" b="1" u="sng" dirty="0"/>
              <a:t>Chapitre 012 – Charges de personnel (5 815 000 €) </a:t>
            </a:r>
          </a:p>
          <a:p>
            <a:pPr algn="just"/>
            <a:r>
              <a:rPr lang="fr-FR" sz="2400" dirty="0"/>
              <a:t>Idem Débat d’Orientations Budgétaires</a:t>
            </a:r>
          </a:p>
          <a:p>
            <a:pPr algn="just"/>
            <a:r>
              <a:rPr lang="fr-FR" sz="2400" dirty="0"/>
              <a:t>Simulées à environ </a:t>
            </a:r>
            <a:r>
              <a:rPr lang="fr-FR" sz="2400" b="1" dirty="0"/>
              <a:t>+2%, </a:t>
            </a:r>
            <a:r>
              <a:rPr lang="fr-FR" sz="2400" dirty="0"/>
              <a:t>hors assurance par rapport à 2024 ;</a:t>
            </a:r>
          </a:p>
          <a:p>
            <a:pPr algn="just"/>
            <a:r>
              <a:rPr lang="fr-FR" sz="2400" dirty="0"/>
              <a:t>Au 1</a:t>
            </a:r>
            <a:r>
              <a:rPr lang="fr-FR" sz="2400" baseline="30000" dirty="0"/>
              <a:t>er</a:t>
            </a:r>
            <a:r>
              <a:rPr lang="fr-FR" sz="2400" dirty="0"/>
              <a:t> janvier 2025, en postes pourvus, 113 agents titulaires et 6 contractuels permanents, correspondant à 114,59 Equivalent Temps Plein ;</a:t>
            </a:r>
          </a:p>
          <a:p>
            <a:pPr algn="just"/>
            <a:r>
              <a:rPr lang="fr-FR" sz="2400" dirty="0"/>
              <a:t>Facteurs exogènes : hausse de 3 points (1</a:t>
            </a:r>
            <a:r>
              <a:rPr lang="fr-FR" sz="2400" baseline="30000" dirty="0"/>
              <a:t>er</a:t>
            </a:r>
            <a:r>
              <a:rPr lang="fr-FR" sz="2400" dirty="0"/>
              <a:t> étage de la fusée) de la cotisation CNRACL (+80K€), cotisation URSSAF ;</a:t>
            </a:r>
          </a:p>
          <a:p>
            <a:pPr algn="just"/>
            <a:r>
              <a:rPr lang="fr-FR" sz="2400" dirty="0"/>
              <a:t>Facteurs endogènes : se neutralisent en plus et moins. </a:t>
            </a:r>
          </a:p>
          <a:p>
            <a:pPr algn="just"/>
            <a:endParaRPr lang="fr-FR" sz="2400" dirty="0"/>
          </a:p>
          <a:p>
            <a:endParaRPr lang="fr-FR" sz="2400" dirty="0"/>
          </a:p>
        </p:txBody>
      </p:sp>
      <p:sp>
        <p:nvSpPr>
          <p:cNvPr id="4" name="Espace réservé de la date 3">
            <a:extLst>
              <a:ext uri="{FF2B5EF4-FFF2-40B4-BE49-F238E27FC236}">
                <a16:creationId xmlns:a16="http://schemas.microsoft.com/office/drawing/2014/main" id="{BB68CA79-1862-D130-9F15-48F200E25E87}"/>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13A238BD-7593-CC38-9619-6B4704CA0DC1}"/>
              </a:ext>
            </a:extLst>
          </p:cNvPr>
          <p:cNvSpPr>
            <a:spLocks noGrp="1"/>
          </p:cNvSpPr>
          <p:nvPr>
            <p:ph type="sldNum" sz="quarter" idx="12"/>
          </p:nvPr>
        </p:nvSpPr>
        <p:spPr/>
        <p:txBody>
          <a:bodyPr/>
          <a:lstStyle/>
          <a:p>
            <a:fld id="{1A4AB998-FB24-4D55-85BD-932B30BB390E}" type="slidenum">
              <a:rPr lang="fr-FR" smtClean="0"/>
              <a:pPr/>
              <a:t>11</a:t>
            </a:fld>
            <a:endParaRPr lang="fr-FR" dirty="0"/>
          </a:p>
        </p:txBody>
      </p:sp>
    </p:spTree>
    <p:extLst>
      <p:ext uri="{BB962C8B-B14F-4D97-AF65-F5344CB8AC3E}">
        <p14:creationId xmlns:p14="http://schemas.microsoft.com/office/powerpoint/2010/main" val="53942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29123-460E-D889-846F-61758DB30048}"/>
              </a:ext>
            </a:extLst>
          </p:cNvPr>
          <p:cNvSpPr>
            <a:spLocks noGrp="1"/>
          </p:cNvSpPr>
          <p:nvPr>
            <p:ph type="title"/>
          </p:nvPr>
        </p:nvSpPr>
        <p:spPr/>
        <p:txBody>
          <a:bodyPr/>
          <a:lstStyle/>
          <a:p>
            <a:r>
              <a:rPr lang="fr-FR" sz="2400" dirty="0"/>
              <a:t>Section de fonctionnement –Dépenses 2025</a:t>
            </a:r>
          </a:p>
        </p:txBody>
      </p:sp>
      <p:sp>
        <p:nvSpPr>
          <p:cNvPr id="3" name="Espace réservé du contenu 2">
            <a:extLst>
              <a:ext uri="{FF2B5EF4-FFF2-40B4-BE49-F238E27FC236}">
                <a16:creationId xmlns:a16="http://schemas.microsoft.com/office/drawing/2014/main" id="{A2A87637-9B3E-BA51-8269-5CD77BD7FEF2}"/>
              </a:ext>
            </a:extLst>
          </p:cNvPr>
          <p:cNvSpPr>
            <a:spLocks noGrp="1"/>
          </p:cNvSpPr>
          <p:nvPr>
            <p:ph idx="1"/>
          </p:nvPr>
        </p:nvSpPr>
        <p:spPr>
          <a:xfrm>
            <a:off x="971600" y="1628801"/>
            <a:ext cx="7128792" cy="4248472"/>
          </a:xfrm>
        </p:spPr>
        <p:txBody>
          <a:bodyPr>
            <a:normAutofit fontScale="85000" lnSpcReduction="10000"/>
          </a:bodyPr>
          <a:lstStyle/>
          <a:p>
            <a:r>
              <a:rPr lang="fr-FR" sz="2400" b="1" u="sng" dirty="0"/>
              <a:t>Chapitre 65 – Autres charges de gestion courante (1 095 000 €)</a:t>
            </a:r>
          </a:p>
          <a:p>
            <a:r>
              <a:rPr lang="fr-FR" sz="2400" dirty="0"/>
              <a:t>Débat d’Orientations Budgétaires : 1 070 000 €</a:t>
            </a:r>
          </a:p>
          <a:p>
            <a:r>
              <a:rPr lang="fr-FR" sz="2400" dirty="0"/>
              <a:t>Ajustement à la hausse de certains postes :</a:t>
            </a:r>
          </a:p>
          <a:p>
            <a:pPr algn="just"/>
            <a:r>
              <a:rPr lang="fr-FR" sz="2400" dirty="0"/>
              <a:t>CCAS : portée à 172 K€ en lien avec la recette générée par la dissolution du comité des fêtes de Pouzioux (+ 10 500 €)</a:t>
            </a:r>
          </a:p>
          <a:p>
            <a:pPr algn="just"/>
            <a:r>
              <a:rPr lang="fr-FR" sz="2400" dirty="0"/>
              <a:t>Subvention 1</a:t>
            </a:r>
            <a:r>
              <a:rPr lang="fr-FR" sz="2400" baseline="30000" dirty="0"/>
              <a:t>ère</a:t>
            </a:r>
            <a:r>
              <a:rPr lang="fr-FR" sz="2400" dirty="0"/>
              <a:t> part pour Budget Annexe du lotissement de Gâte-Râpe (250 K€) et subvention inchangée au Budget Annexe du camping (20 K€) ;</a:t>
            </a:r>
          </a:p>
          <a:p>
            <a:pPr algn="just"/>
            <a:r>
              <a:rPr lang="fr-FR" sz="2400" dirty="0"/>
              <a:t>OGEC : contribution loi école de la confiance ;</a:t>
            </a:r>
          </a:p>
          <a:p>
            <a:pPr algn="just"/>
            <a:r>
              <a:rPr lang="fr-FR" sz="2400" dirty="0"/>
              <a:t>Subventions : complément aide à la pierre production de Logements Locatifs Sociaux (estimées à 35 K€) + contribution Opération Programmée d’Amélioration de l’Habitat/RU.</a:t>
            </a:r>
          </a:p>
          <a:p>
            <a:endParaRPr lang="fr-FR" sz="2400" dirty="0"/>
          </a:p>
        </p:txBody>
      </p:sp>
      <p:sp>
        <p:nvSpPr>
          <p:cNvPr id="4" name="Espace réservé de la date 3">
            <a:extLst>
              <a:ext uri="{FF2B5EF4-FFF2-40B4-BE49-F238E27FC236}">
                <a16:creationId xmlns:a16="http://schemas.microsoft.com/office/drawing/2014/main" id="{998C5CBD-EA3A-0D71-6F52-2813239BF05B}"/>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F34832D4-2427-AEE4-0A24-FFBEFC118BDE}"/>
              </a:ext>
            </a:extLst>
          </p:cNvPr>
          <p:cNvSpPr>
            <a:spLocks noGrp="1"/>
          </p:cNvSpPr>
          <p:nvPr>
            <p:ph type="sldNum" sz="quarter" idx="12"/>
          </p:nvPr>
        </p:nvSpPr>
        <p:spPr/>
        <p:txBody>
          <a:bodyPr/>
          <a:lstStyle/>
          <a:p>
            <a:fld id="{1A4AB998-FB24-4D55-85BD-932B30BB390E}" type="slidenum">
              <a:rPr lang="fr-FR" smtClean="0"/>
              <a:pPr/>
              <a:t>12</a:t>
            </a:fld>
            <a:endParaRPr lang="fr-FR" dirty="0"/>
          </a:p>
        </p:txBody>
      </p:sp>
    </p:spTree>
    <p:extLst>
      <p:ext uri="{BB962C8B-B14F-4D97-AF65-F5344CB8AC3E}">
        <p14:creationId xmlns:p14="http://schemas.microsoft.com/office/powerpoint/2010/main" val="96767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CDA6F-9153-64EF-18B2-9C608B35E5BF}"/>
              </a:ext>
            </a:extLst>
          </p:cNvPr>
          <p:cNvSpPr>
            <a:spLocks noGrp="1"/>
          </p:cNvSpPr>
          <p:nvPr>
            <p:ph type="title"/>
          </p:nvPr>
        </p:nvSpPr>
        <p:spPr/>
        <p:txBody>
          <a:bodyPr/>
          <a:lstStyle/>
          <a:p>
            <a:r>
              <a:rPr lang="fr-FR" sz="2400" dirty="0"/>
              <a:t>Section de fonctionnement –Dépenses 2025</a:t>
            </a:r>
          </a:p>
        </p:txBody>
      </p:sp>
      <p:sp>
        <p:nvSpPr>
          <p:cNvPr id="3" name="Espace réservé du contenu 2">
            <a:extLst>
              <a:ext uri="{FF2B5EF4-FFF2-40B4-BE49-F238E27FC236}">
                <a16:creationId xmlns:a16="http://schemas.microsoft.com/office/drawing/2014/main" id="{8C8AC027-5755-ED4E-0A47-73474B44EF8F}"/>
              </a:ext>
            </a:extLst>
          </p:cNvPr>
          <p:cNvSpPr>
            <a:spLocks noGrp="1"/>
          </p:cNvSpPr>
          <p:nvPr>
            <p:ph idx="1"/>
          </p:nvPr>
        </p:nvSpPr>
        <p:spPr/>
        <p:txBody>
          <a:bodyPr>
            <a:normAutofit/>
          </a:bodyPr>
          <a:lstStyle/>
          <a:p>
            <a:pPr algn="just"/>
            <a:r>
              <a:rPr lang="fr-FR" sz="2400" dirty="0"/>
              <a:t>Les subventions allouées aux associations qui seront individualisées ultérieurement font l’objet d’une inscription à hauteur de 220 K€. La subvention à Les Temps d’Art sera ramenée à 7 500 €, compte-tenu de l’achat du spectacle par la commune. La diminution prévue de l’enveloppe est donc de 8 K€ (-3,5%).</a:t>
            </a:r>
          </a:p>
        </p:txBody>
      </p:sp>
      <p:sp>
        <p:nvSpPr>
          <p:cNvPr id="4" name="Espace réservé de la date 3">
            <a:extLst>
              <a:ext uri="{FF2B5EF4-FFF2-40B4-BE49-F238E27FC236}">
                <a16:creationId xmlns:a16="http://schemas.microsoft.com/office/drawing/2014/main" id="{CBBB2109-C0F6-4839-A2D9-D23E5A52190C}"/>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82DB9A6E-BD3F-B4F8-61E4-005675F54ACA}"/>
              </a:ext>
            </a:extLst>
          </p:cNvPr>
          <p:cNvSpPr>
            <a:spLocks noGrp="1"/>
          </p:cNvSpPr>
          <p:nvPr>
            <p:ph type="sldNum" sz="quarter" idx="12"/>
          </p:nvPr>
        </p:nvSpPr>
        <p:spPr/>
        <p:txBody>
          <a:bodyPr/>
          <a:lstStyle/>
          <a:p>
            <a:fld id="{1A4AB998-FB24-4D55-85BD-932B30BB390E}" type="slidenum">
              <a:rPr lang="fr-FR" smtClean="0"/>
              <a:pPr/>
              <a:t>13</a:t>
            </a:fld>
            <a:endParaRPr lang="fr-FR" dirty="0"/>
          </a:p>
        </p:txBody>
      </p:sp>
    </p:spTree>
    <p:extLst>
      <p:ext uri="{BB962C8B-B14F-4D97-AF65-F5344CB8AC3E}">
        <p14:creationId xmlns:p14="http://schemas.microsoft.com/office/powerpoint/2010/main" val="120530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71879-352A-3237-1AC8-F2BFB92699C6}"/>
              </a:ext>
            </a:extLst>
          </p:cNvPr>
          <p:cNvSpPr>
            <a:spLocks noGrp="1"/>
          </p:cNvSpPr>
          <p:nvPr>
            <p:ph type="title"/>
          </p:nvPr>
        </p:nvSpPr>
        <p:spPr/>
        <p:txBody>
          <a:bodyPr/>
          <a:lstStyle/>
          <a:p>
            <a:r>
              <a:rPr lang="fr-FR" sz="2400" dirty="0"/>
              <a:t>Section de fonctionnement –Dépenses 2025</a:t>
            </a:r>
          </a:p>
        </p:txBody>
      </p:sp>
      <p:sp>
        <p:nvSpPr>
          <p:cNvPr id="3" name="Espace réservé du contenu 2">
            <a:extLst>
              <a:ext uri="{FF2B5EF4-FFF2-40B4-BE49-F238E27FC236}">
                <a16:creationId xmlns:a16="http://schemas.microsoft.com/office/drawing/2014/main" id="{1FF0E239-5D1F-214F-1A85-9FBB01FF8D1D}"/>
              </a:ext>
            </a:extLst>
          </p:cNvPr>
          <p:cNvSpPr>
            <a:spLocks noGrp="1"/>
          </p:cNvSpPr>
          <p:nvPr>
            <p:ph idx="1"/>
          </p:nvPr>
        </p:nvSpPr>
        <p:spPr>
          <a:xfrm>
            <a:off x="971600" y="1628801"/>
            <a:ext cx="7128792" cy="4248472"/>
          </a:xfrm>
        </p:spPr>
        <p:txBody>
          <a:bodyPr>
            <a:normAutofit/>
          </a:bodyPr>
          <a:lstStyle/>
          <a:p>
            <a:pPr algn="just"/>
            <a:r>
              <a:rPr lang="fr-FR" sz="2400" b="1" u="sng" dirty="0"/>
              <a:t>Chapitre 66 - charges financières (128 000 €)</a:t>
            </a:r>
          </a:p>
          <a:p>
            <a:pPr algn="just"/>
            <a:r>
              <a:rPr lang="fr-FR" sz="2400" dirty="0"/>
              <a:t>Débat d’Orientations Budgétaires : 132 000 € - Ajustements intérêts courus non échus</a:t>
            </a:r>
          </a:p>
          <a:p>
            <a:pPr algn="just"/>
            <a:r>
              <a:rPr lang="fr-FR" sz="2400" b="1" u="sng" dirty="0"/>
              <a:t>Chapitre 014 – Atténuations de produits (30 000 €)</a:t>
            </a:r>
          </a:p>
          <a:p>
            <a:pPr algn="just"/>
            <a:r>
              <a:rPr lang="fr-FR" sz="2400" dirty="0"/>
              <a:t>Débat d’Orientations Budgétaires : 10 000 €</a:t>
            </a:r>
          </a:p>
          <a:p>
            <a:pPr algn="just"/>
            <a:r>
              <a:rPr lang="fr-FR" sz="2400" dirty="0"/>
              <a:t>Il est rajouté au BP une somme estimée à 5 000 € correspondant au prélèvement que subirait la commune sur ses recettes fiscales, au titre du DILICO (Dispositif de Lissage Conjoncturel des recettes communales), instauré par la loi de finances 2025.</a:t>
            </a:r>
          </a:p>
        </p:txBody>
      </p:sp>
      <p:sp>
        <p:nvSpPr>
          <p:cNvPr id="4" name="Espace réservé de la date 3">
            <a:extLst>
              <a:ext uri="{FF2B5EF4-FFF2-40B4-BE49-F238E27FC236}">
                <a16:creationId xmlns:a16="http://schemas.microsoft.com/office/drawing/2014/main" id="{7905C14E-1746-3228-43D3-8EA345EEA24D}"/>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FD025DF3-2AF0-E274-5C88-0B7852EE51F5}"/>
              </a:ext>
            </a:extLst>
          </p:cNvPr>
          <p:cNvSpPr>
            <a:spLocks noGrp="1"/>
          </p:cNvSpPr>
          <p:nvPr>
            <p:ph type="sldNum" sz="quarter" idx="12"/>
          </p:nvPr>
        </p:nvSpPr>
        <p:spPr/>
        <p:txBody>
          <a:bodyPr/>
          <a:lstStyle/>
          <a:p>
            <a:fld id="{1A4AB998-FB24-4D55-85BD-932B30BB390E}" type="slidenum">
              <a:rPr lang="fr-FR" smtClean="0"/>
              <a:pPr/>
              <a:t>14</a:t>
            </a:fld>
            <a:endParaRPr lang="fr-FR" dirty="0"/>
          </a:p>
        </p:txBody>
      </p:sp>
    </p:spTree>
    <p:extLst>
      <p:ext uri="{BB962C8B-B14F-4D97-AF65-F5344CB8AC3E}">
        <p14:creationId xmlns:p14="http://schemas.microsoft.com/office/powerpoint/2010/main" val="333033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3D5EB-B692-3D24-9821-2C24F4B5857F}"/>
              </a:ext>
            </a:extLst>
          </p:cNvPr>
          <p:cNvSpPr>
            <a:spLocks noGrp="1"/>
          </p:cNvSpPr>
          <p:nvPr>
            <p:ph type="title"/>
          </p:nvPr>
        </p:nvSpPr>
        <p:spPr/>
        <p:txBody>
          <a:bodyPr/>
          <a:lstStyle/>
          <a:p>
            <a:r>
              <a:rPr lang="fr-FR" sz="2400" dirty="0"/>
              <a:t>Section de fonctionnement – Dépenses 2025</a:t>
            </a:r>
          </a:p>
        </p:txBody>
      </p:sp>
      <p:sp>
        <p:nvSpPr>
          <p:cNvPr id="3" name="Espace réservé du contenu 2">
            <a:extLst>
              <a:ext uri="{FF2B5EF4-FFF2-40B4-BE49-F238E27FC236}">
                <a16:creationId xmlns:a16="http://schemas.microsoft.com/office/drawing/2014/main" id="{63FC83CF-8EB2-57BD-5E45-B6E3CEB23950}"/>
              </a:ext>
            </a:extLst>
          </p:cNvPr>
          <p:cNvSpPr>
            <a:spLocks noGrp="1"/>
          </p:cNvSpPr>
          <p:nvPr>
            <p:ph idx="1"/>
          </p:nvPr>
        </p:nvSpPr>
        <p:spPr/>
        <p:txBody>
          <a:bodyPr>
            <a:normAutofit/>
          </a:bodyPr>
          <a:lstStyle/>
          <a:p>
            <a:pPr algn="just"/>
            <a:r>
              <a:rPr lang="fr-FR" sz="2400" dirty="0"/>
              <a:t>Ce point avait été évoqué lors du Débat d’Orientations Budgétaires mais les éléments avaient été communiqués trop tardivement</a:t>
            </a:r>
          </a:p>
          <a:p>
            <a:pPr algn="just"/>
            <a:r>
              <a:rPr lang="fr-FR" sz="2400" dirty="0"/>
              <a:t>D’autre part, il nous a été signifié dernièrement un avis de dégrèvement de taxe d’Habitation sur les Logements Vacants ( 24 K€) plus important qu’ordinairement. Voir plus loin l’exposé sur la fiscalité</a:t>
            </a:r>
          </a:p>
        </p:txBody>
      </p:sp>
      <p:sp>
        <p:nvSpPr>
          <p:cNvPr id="4" name="Espace réservé de la date 3">
            <a:extLst>
              <a:ext uri="{FF2B5EF4-FFF2-40B4-BE49-F238E27FC236}">
                <a16:creationId xmlns:a16="http://schemas.microsoft.com/office/drawing/2014/main" id="{3D947762-4592-B1AF-E668-B98F3F85267B}"/>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7BC30611-7923-75BA-4C47-62BBF053FEFE}"/>
              </a:ext>
            </a:extLst>
          </p:cNvPr>
          <p:cNvSpPr>
            <a:spLocks noGrp="1"/>
          </p:cNvSpPr>
          <p:nvPr>
            <p:ph type="sldNum" sz="quarter" idx="12"/>
          </p:nvPr>
        </p:nvSpPr>
        <p:spPr/>
        <p:txBody>
          <a:bodyPr/>
          <a:lstStyle/>
          <a:p>
            <a:fld id="{1A4AB998-FB24-4D55-85BD-932B30BB390E}" type="slidenum">
              <a:rPr lang="fr-FR" smtClean="0"/>
              <a:pPr/>
              <a:t>15</a:t>
            </a:fld>
            <a:endParaRPr lang="fr-FR" dirty="0"/>
          </a:p>
        </p:txBody>
      </p:sp>
    </p:spTree>
    <p:extLst>
      <p:ext uri="{BB962C8B-B14F-4D97-AF65-F5344CB8AC3E}">
        <p14:creationId xmlns:p14="http://schemas.microsoft.com/office/powerpoint/2010/main" val="267087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82C0B2-62AD-AFEA-6249-ECECC273429A}"/>
              </a:ext>
            </a:extLst>
          </p:cNvPr>
          <p:cNvSpPr>
            <a:spLocks noGrp="1"/>
          </p:cNvSpPr>
          <p:nvPr>
            <p:ph type="title"/>
          </p:nvPr>
        </p:nvSpPr>
        <p:spPr/>
        <p:txBody>
          <a:bodyPr/>
          <a:lstStyle/>
          <a:p>
            <a:r>
              <a:rPr lang="fr-FR" sz="2400" dirty="0"/>
              <a:t>Section de fonctionnement – Dépenses 2025</a:t>
            </a:r>
          </a:p>
        </p:txBody>
      </p:sp>
      <p:sp>
        <p:nvSpPr>
          <p:cNvPr id="3" name="Espace réservé du contenu 2">
            <a:extLst>
              <a:ext uri="{FF2B5EF4-FFF2-40B4-BE49-F238E27FC236}">
                <a16:creationId xmlns:a16="http://schemas.microsoft.com/office/drawing/2014/main" id="{5E8FCF0B-5F22-373B-FB87-56F22E1867BF}"/>
              </a:ext>
            </a:extLst>
          </p:cNvPr>
          <p:cNvSpPr>
            <a:spLocks noGrp="1"/>
          </p:cNvSpPr>
          <p:nvPr>
            <p:ph idx="1"/>
          </p:nvPr>
        </p:nvSpPr>
        <p:spPr/>
        <p:txBody>
          <a:bodyPr>
            <a:normAutofit/>
          </a:bodyPr>
          <a:lstStyle/>
          <a:p>
            <a:pPr algn="just"/>
            <a:r>
              <a:rPr lang="fr-FR" sz="2400" b="1" u="sng" dirty="0"/>
              <a:t>Chapitre 67 – Charges spécifiques (1 000 €)</a:t>
            </a:r>
          </a:p>
          <a:p>
            <a:pPr algn="just"/>
            <a:endParaRPr lang="fr-FR" sz="2400" b="1" u="sng" dirty="0"/>
          </a:p>
          <a:p>
            <a:pPr algn="just"/>
            <a:r>
              <a:rPr lang="fr-FR" sz="2400" b="1" u="sng" dirty="0"/>
              <a:t>Concernant les opérations entre sections :</a:t>
            </a:r>
          </a:p>
          <a:p>
            <a:pPr algn="just"/>
            <a:r>
              <a:rPr lang="fr-FR" sz="2400" dirty="0"/>
              <a:t>les transferts correspondant à l’amortissement des immobilisations : </a:t>
            </a:r>
            <a:r>
              <a:rPr lang="fr-FR" sz="2400" b="1" dirty="0"/>
              <a:t>490 000 € </a:t>
            </a:r>
            <a:r>
              <a:rPr lang="fr-FR" sz="2400" dirty="0"/>
              <a:t>(chapitre 042)</a:t>
            </a:r>
          </a:p>
          <a:p>
            <a:pPr algn="just"/>
            <a:r>
              <a:rPr lang="fr-FR" sz="2400" dirty="0"/>
              <a:t>Le virement à l’investissement (chapitre 023), dans ces conditions, est évalué à </a:t>
            </a:r>
            <a:r>
              <a:rPr lang="fr-FR" sz="2400" b="1" dirty="0"/>
              <a:t>2 572 500 €</a:t>
            </a:r>
          </a:p>
          <a:p>
            <a:pPr algn="just"/>
            <a:r>
              <a:rPr lang="fr-FR" sz="2400" dirty="0"/>
              <a:t>TOTAL DEPENSES DE FONCTIONNEMENT :</a:t>
            </a:r>
          </a:p>
          <a:p>
            <a:pPr algn="just"/>
            <a:r>
              <a:rPr lang="fr-FR" sz="2400" b="1" dirty="0"/>
              <a:t>13 031 500 €</a:t>
            </a:r>
          </a:p>
        </p:txBody>
      </p:sp>
      <p:sp>
        <p:nvSpPr>
          <p:cNvPr id="4" name="Espace réservé de la date 3">
            <a:extLst>
              <a:ext uri="{FF2B5EF4-FFF2-40B4-BE49-F238E27FC236}">
                <a16:creationId xmlns:a16="http://schemas.microsoft.com/office/drawing/2014/main" id="{BA3360EE-C437-AC5F-1367-AD15F2499EEB}"/>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CB2C6FA0-23B4-4E05-6DA9-43D696A5C87A}"/>
              </a:ext>
            </a:extLst>
          </p:cNvPr>
          <p:cNvSpPr>
            <a:spLocks noGrp="1"/>
          </p:cNvSpPr>
          <p:nvPr>
            <p:ph type="sldNum" sz="quarter" idx="12"/>
          </p:nvPr>
        </p:nvSpPr>
        <p:spPr/>
        <p:txBody>
          <a:bodyPr/>
          <a:lstStyle/>
          <a:p>
            <a:fld id="{1A4AB998-FB24-4D55-85BD-932B30BB390E}" type="slidenum">
              <a:rPr lang="fr-FR" smtClean="0"/>
              <a:pPr/>
              <a:t>16</a:t>
            </a:fld>
            <a:endParaRPr lang="fr-FR" dirty="0"/>
          </a:p>
        </p:txBody>
      </p:sp>
    </p:spTree>
    <p:extLst>
      <p:ext uri="{BB962C8B-B14F-4D97-AF65-F5344CB8AC3E}">
        <p14:creationId xmlns:p14="http://schemas.microsoft.com/office/powerpoint/2010/main" val="126654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29C97-4FDA-12AE-9F2A-4FF0C69D54CA}"/>
              </a:ext>
            </a:extLst>
          </p:cNvPr>
          <p:cNvSpPr>
            <a:spLocks noGrp="1"/>
          </p:cNvSpPr>
          <p:nvPr>
            <p:ph type="title"/>
          </p:nvPr>
        </p:nvSpPr>
        <p:spPr/>
        <p:txBody>
          <a:bodyPr/>
          <a:lstStyle/>
          <a:p>
            <a:r>
              <a:rPr lang="fr-FR" sz="2400" dirty="0"/>
              <a:t>Section de fonctionnement – Dépenses 2025</a:t>
            </a:r>
          </a:p>
        </p:txBody>
      </p:sp>
      <p:sp>
        <p:nvSpPr>
          <p:cNvPr id="4" name="Espace réservé de la date 3">
            <a:extLst>
              <a:ext uri="{FF2B5EF4-FFF2-40B4-BE49-F238E27FC236}">
                <a16:creationId xmlns:a16="http://schemas.microsoft.com/office/drawing/2014/main" id="{8598566B-0831-1872-83B0-EBBD6857BD07}"/>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9445B0F2-0772-DCB2-64E0-484748234C8C}"/>
              </a:ext>
            </a:extLst>
          </p:cNvPr>
          <p:cNvSpPr>
            <a:spLocks noGrp="1"/>
          </p:cNvSpPr>
          <p:nvPr>
            <p:ph type="sldNum" sz="quarter" idx="12"/>
          </p:nvPr>
        </p:nvSpPr>
        <p:spPr/>
        <p:txBody>
          <a:bodyPr/>
          <a:lstStyle/>
          <a:p>
            <a:fld id="{1A4AB998-FB24-4D55-85BD-932B30BB390E}" type="slidenum">
              <a:rPr lang="fr-FR" smtClean="0"/>
              <a:pPr/>
              <a:t>17</a:t>
            </a:fld>
            <a:endParaRPr lang="fr-FR" dirty="0"/>
          </a:p>
        </p:txBody>
      </p:sp>
      <p:graphicFrame>
        <p:nvGraphicFramePr>
          <p:cNvPr id="6" name="Espace réservé du contenu 5">
            <a:extLst>
              <a:ext uri="{FF2B5EF4-FFF2-40B4-BE49-F238E27FC236}">
                <a16:creationId xmlns:a16="http://schemas.microsoft.com/office/drawing/2014/main" id="{63773755-1944-44B8-BA45-BBA61F56C403}"/>
              </a:ext>
            </a:extLst>
          </p:cNvPr>
          <p:cNvGraphicFramePr>
            <a:graphicFrameLocks noGrp="1"/>
          </p:cNvGraphicFramePr>
          <p:nvPr>
            <p:ph idx="1"/>
            <p:extLst>
              <p:ext uri="{D42A27DB-BD31-4B8C-83A1-F6EECF244321}">
                <p14:modId xmlns:p14="http://schemas.microsoft.com/office/powerpoint/2010/main" val="4128590262"/>
              </p:ext>
            </p:extLst>
          </p:nvPr>
        </p:nvGraphicFramePr>
        <p:xfrm>
          <a:off x="611560" y="1484784"/>
          <a:ext cx="7848822" cy="43921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39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AC3FB-A074-4880-9282-D0146AE0296D}"/>
              </a:ext>
            </a:extLst>
          </p:cNvPr>
          <p:cNvSpPr>
            <a:spLocks noGrp="1"/>
          </p:cNvSpPr>
          <p:nvPr>
            <p:ph type="title"/>
          </p:nvPr>
        </p:nvSpPr>
        <p:spPr>
          <a:xfrm>
            <a:off x="467544" y="565737"/>
            <a:ext cx="770485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A0895C40-5B4B-4D42-B913-758C51677F00}"/>
              </a:ext>
            </a:extLst>
          </p:cNvPr>
          <p:cNvSpPr>
            <a:spLocks noGrp="1"/>
          </p:cNvSpPr>
          <p:nvPr>
            <p:ph idx="1"/>
          </p:nvPr>
        </p:nvSpPr>
        <p:spPr>
          <a:xfrm>
            <a:off x="251520" y="1304764"/>
            <a:ext cx="8712968" cy="4248472"/>
          </a:xfrm>
        </p:spPr>
        <p:txBody>
          <a:bodyPr>
            <a:normAutofit fontScale="85000" lnSpcReduction="20000"/>
          </a:bodyPr>
          <a:lstStyle/>
          <a:p>
            <a:pPr algn="just"/>
            <a:r>
              <a:rPr lang="fr-FR" sz="2600" b="1" u="sng" dirty="0"/>
              <a:t>Chapitre 73–Impôts et taxes (7 246 000 €)</a:t>
            </a:r>
          </a:p>
          <a:p>
            <a:pPr algn="just"/>
            <a:r>
              <a:rPr lang="fr-FR" sz="2800" dirty="0"/>
              <a:t>Débat d’Orientations Budgétaires </a:t>
            </a:r>
            <a:r>
              <a:rPr lang="fr-FR" sz="2600" dirty="0"/>
              <a:t>: 7 258 000 €</a:t>
            </a:r>
          </a:p>
          <a:p>
            <a:pPr algn="just">
              <a:buFontTx/>
              <a:buChar char="-"/>
            </a:pPr>
            <a:r>
              <a:rPr lang="fr-FR" sz="2600" dirty="0"/>
              <a:t>Fonds National de Garantie Individuelle des Ressources </a:t>
            </a:r>
            <a:r>
              <a:rPr lang="fr-FR" sz="2600" b="1" dirty="0"/>
              <a:t>(notifié) </a:t>
            </a:r>
            <a:r>
              <a:rPr lang="fr-FR" sz="2600" dirty="0"/>
              <a:t>: montant identique aux années antérieures :  1 005 474 € ;</a:t>
            </a:r>
          </a:p>
          <a:p>
            <a:pPr marL="0" indent="0" algn="just">
              <a:buNone/>
            </a:pPr>
            <a:endParaRPr lang="fr-FR" sz="2600" dirty="0"/>
          </a:p>
          <a:p>
            <a:pPr algn="just">
              <a:buFontTx/>
              <a:buChar char="-"/>
            </a:pPr>
            <a:r>
              <a:rPr lang="fr-FR" sz="2600" dirty="0"/>
              <a:t>Attributions de Compensation versées par GPCU :  1 233 500 € (inchangé) ; Fonds de Péréquation des ressources Inter-Communales (FPIC) évalué à 57 000 € et Dotation de Solidarité communautaire évaluée à 8 000 €</a:t>
            </a:r>
          </a:p>
          <a:p>
            <a:pPr marL="0" indent="0" algn="just">
              <a:buNone/>
            </a:pPr>
            <a:endParaRPr lang="fr-FR" sz="2600" dirty="0"/>
          </a:p>
          <a:p>
            <a:pPr algn="just">
              <a:buFontTx/>
              <a:buChar char="-"/>
            </a:pPr>
            <a:r>
              <a:rPr lang="fr-FR" sz="2600" dirty="0"/>
              <a:t> « Bloc » taxe sur mutations, taxe s/électricité et droits de place estimé avec prudence : 395 000 €</a:t>
            </a:r>
          </a:p>
          <a:p>
            <a:pPr marL="0" indent="0" algn="just">
              <a:buNone/>
            </a:pPr>
            <a:r>
              <a:rPr lang="fr-FR" sz="1400" dirty="0"/>
              <a:t> </a:t>
            </a:r>
          </a:p>
        </p:txBody>
      </p:sp>
      <p:sp>
        <p:nvSpPr>
          <p:cNvPr id="4" name="Espace réservé de la date 3">
            <a:extLst>
              <a:ext uri="{FF2B5EF4-FFF2-40B4-BE49-F238E27FC236}">
                <a16:creationId xmlns:a16="http://schemas.microsoft.com/office/drawing/2014/main" id="{2E8AA846-0DBC-4C4A-9162-5886B9D5B93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4D00393-E3DB-44CD-89C4-7EE042DD0293}"/>
              </a:ext>
            </a:extLst>
          </p:cNvPr>
          <p:cNvSpPr>
            <a:spLocks noGrp="1"/>
          </p:cNvSpPr>
          <p:nvPr>
            <p:ph type="sldNum" sz="quarter" idx="12"/>
          </p:nvPr>
        </p:nvSpPr>
        <p:spPr/>
        <p:txBody>
          <a:bodyPr/>
          <a:lstStyle/>
          <a:p>
            <a:fld id="{1A4AB998-FB24-4D55-85BD-932B30BB390E}" type="slidenum">
              <a:rPr lang="fr-FR" smtClean="0"/>
              <a:pPr/>
              <a:t>18</a:t>
            </a:fld>
            <a:endParaRPr lang="fr-FR" dirty="0"/>
          </a:p>
        </p:txBody>
      </p:sp>
      <p:pic>
        <p:nvPicPr>
          <p:cNvPr id="6" name="Image 5">
            <a:extLst>
              <a:ext uri="{FF2B5EF4-FFF2-40B4-BE49-F238E27FC236}">
                <a16:creationId xmlns:a16="http://schemas.microsoft.com/office/drawing/2014/main" id="{F0F8A377-229F-496A-BBEE-8B493C6416FB}"/>
              </a:ext>
            </a:extLst>
          </p:cNvPr>
          <p:cNvPicPr>
            <a:picLocks noChangeAspect="1"/>
          </p:cNvPicPr>
          <p:nvPr/>
        </p:nvPicPr>
        <p:blipFill>
          <a:blip r:embed="rId2"/>
          <a:stretch>
            <a:fillRect/>
          </a:stretch>
        </p:blipFill>
        <p:spPr>
          <a:xfrm>
            <a:off x="6936645" y="5359397"/>
            <a:ext cx="1883827" cy="908383"/>
          </a:xfrm>
          <a:prstGeom prst="rect">
            <a:avLst/>
          </a:prstGeom>
        </p:spPr>
      </p:pic>
    </p:spTree>
    <p:extLst>
      <p:ext uri="{BB962C8B-B14F-4D97-AF65-F5344CB8AC3E}">
        <p14:creationId xmlns:p14="http://schemas.microsoft.com/office/powerpoint/2010/main" val="404864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1C60B-268B-4FF3-8186-727120618736}"/>
              </a:ext>
            </a:extLst>
          </p:cNvPr>
          <p:cNvSpPr>
            <a:spLocks noGrp="1"/>
          </p:cNvSpPr>
          <p:nvPr>
            <p:ph type="title"/>
          </p:nvPr>
        </p:nvSpPr>
        <p:spPr>
          <a:xfrm>
            <a:off x="467544" y="692696"/>
            <a:ext cx="7704856" cy="432048"/>
          </a:xfrm>
        </p:spPr>
        <p:txBody>
          <a:bodyPr/>
          <a:lstStyle/>
          <a:p>
            <a:r>
              <a:rPr lang="fr-FR" dirty="0"/>
              <a:t>Section de fonctionnement – Recettes 2025</a:t>
            </a:r>
          </a:p>
        </p:txBody>
      </p:sp>
      <p:sp>
        <p:nvSpPr>
          <p:cNvPr id="3" name="Espace réservé du contenu 2">
            <a:extLst>
              <a:ext uri="{FF2B5EF4-FFF2-40B4-BE49-F238E27FC236}">
                <a16:creationId xmlns:a16="http://schemas.microsoft.com/office/drawing/2014/main" id="{D1F47CEA-2A67-4716-ABE4-B3D1330AF84C}"/>
              </a:ext>
            </a:extLst>
          </p:cNvPr>
          <p:cNvSpPr>
            <a:spLocks noGrp="1"/>
          </p:cNvSpPr>
          <p:nvPr>
            <p:ph idx="1"/>
          </p:nvPr>
        </p:nvSpPr>
        <p:spPr>
          <a:xfrm>
            <a:off x="664439" y="1523775"/>
            <a:ext cx="8064896" cy="4248472"/>
          </a:xfrm>
        </p:spPr>
        <p:txBody>
          <a:bodyPr>
            <a:normAutofit/>
          </a:bodyPr>
          <a:lstStyle/>
          <a:p>
            <a:pPr algn="just"/>
            <a:r>
              <a:rPr lang="fr-FR" sz="2400" b="1" u="sng" dirty="0"/>
              <a:t>FISCALITE DIRECTE LOCALE :</a:t>
            </a:r>
          </a:p>
          <a:p>
            <a:pPr algn="just"/>
            <a:r>
              <a:rPr lang="fr-FR" sz="2400" dirty="0"/>
              <a:t>Le produit fiscal issu des taxes foncières et de la taxe d’habitation avait été simulé, au Débat d’Orientations Budgétaires, avec un taux d’évolution de 1,7% correspondant à la revalorisation locative décidée par la loi de finances et cela, en dehors de toute variation physique éventuelle.</a:t>
            </a:r>
          </a:p>
          <a:p>
            <a:pPr algn="just"/>
            <a:r>
              <a:rPr lang="fr-FR" sz="2400" dirty="0"/>
              <a:t>La communication des bases prévisionnelles pour 2025 devant servir à l’élaboration du budget est quelque peu différente.</a:t>
            </a:r>
          </a:p>
        </p:txBody>
      </p:sp>
      <p:sp>
        <p:nvSpPr>
          <p:cNvPr id="4" name="Espace réservé de la date 3">
            <a:extLst>
              <a:ext uri="{FF2B5EF4-FFF2-40B4-BE49-F238E27FC236}">
                <a16:creationId xmlns:a16="http://schemas.microsoft.com/office/drawing/2014/main" id="{B97CD4F6-C455-4F0E-8911-481E00D6F008}"/>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A37C9C70-B89E-4902-9F61-45BA192295C7}"/>
              </a:ext>
            </a:extLst>
          </p:cNvPr>
          <p:cNvSpPr>
            <a:spLocks noGrp="1"/>
          </p:cNvSpPr>
          <p:nvPr>
            <p:ph type="sldNum" sz="quarter" idx="12"/>
          </p:nvPr>
        </p:nvSpPr>
        <p:spPr/>
        <p:txBody>
          <a:bodyPr/>
          <a:lstStyle/>
          <a:p>
            <a:fld id="{1A4AB998-FB24-4D55-85BD-932B30BB390E}" type="slidenum">
              <a:rPr lang="fr-FR" smtClean="0"/>
              <a:pPr/>
              <a:t>19</a:t>
            </a:fld>
            <a:endParaRPr lang="fr-FR" dirty="0"/>
          </a:p>
        </p:txBody>
      </p:sp>
      <p:pic>
        <p:nvPicPr>
          <p:cNvPr id="6" name="Image 5">
            <a:extLst>
              <a:ext uri="{FF2B5EF4-FFF2-40B4-BE49-F238E27FC236}">
                <a16:creationId xmlns:a16="http://schemas.microsoft.com/office/drawing/2014/main" id="{AAE91F19-30AD-4057-8B58-9E44C3546602}"/>
              </a:ext>
            </a:extLst>
          </p:cNvPr>
          <p:cNvPicPr>
            <a:picLocks noChangeAspect="1"/>
          </p:cNvPicPr>
          <p:nvPr/>
        </p:nvPicPr>
        <p:blipFill>
          <a:blip r:embed="rId2"/>
          <a:stretch>
            <a:fillRect/>
          </a:stretch>
        </p:blipFill>
        <p:spPr>
          <a:xfrm>
            <a:off x="6936645" y="5423081"/>
            <a:ext cx="1883827" cy="908383"/>
          </a:xfrm>
          <a:prstGeom prst="rect">
            <a:avLst/>
          </a:prstGeom>
        </p:spPr>
      </p:pic>
    </p:spTree>
    <p:extLst>
      <p:ext uri="{BB962C8B-B14F-4D97-AF65-F5344CB8AC3E}">
        <p14:creationId xmlns:p14="http://schemas.microsoft.com/office/powerpoint/2010/main" val="380699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7B6D-9C35-4A54-51C6-747EBC6997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C7CA23-21B6-D35F-1068-BA6B6142980C}"/>
              </a:ext>
            </a:extLst>
          </p:cNvPr>
          <p:cNvSpPr>
            <a:spLocks noGrp="1"/>
          </p:cNvSpPr>
          <p:nvPr>
            <p:ph type="title"/>
          </p:nvPr>
        </p:nvSpPr>
        <p:spPr>
          <a:xfrm>
            <a:off x="723955" y="2975768"/>
            <a:ext cx="7772400" cy="1362075"/>
          </a:xfrm>
        </p:spPr>
        <p:txBody>
          <a:bodyPr>
            <a:normAutofit/>
          </a:bodyPr>
          <a:lstStyle/>
          <a:p>
            <a:pPr algn="ctr"/>
            <a:r>
              <a:rPr lang="fr-FR" dirty="0"/>
              <a:t>BUDGET PRIMITIF </a:t>
            </a:r>
            <a:br>
              <a:rPr lang="fr-FR" dirty="0"/>
            </a:br>
            <a:r>
              <a:rPr lang="fr-FR" dirty="0"/>
              <a:t> 2025</a:t>
            </a:r>
          </a:p>
        </p:txBody>
      </p:sp>
      <p:sp>
        <p:nvSpPr>
          <p:cNvPr id="4" name="Espace réservé de la date 3">
            <a:extLst>
              <a:ext uri="{FF2B5EF4-FFF2-40B4-BE49-F238E27FC236}">
                <a16:creationId xmlns:a16="http://schemas.microsoft.com/office/drawing/2014/main" id="{9802E09E-9763-9F8C-2CD7-1506D7E9356E}"/>
              </a:ext>
            </a:extLst>
          </p:cNvPr>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B46DF032-7DC0-FCAA-A06A-CCBECB56C043}"/>
              </a:ext>
            </a:extLst>
          </p:cNvPr>
          <p:cNvSpPr>
            <a:spLocks noGrp="1"/>
          </p:cNvSpPr>
          <p:nvPr>
            <p:ph type="sldNum" sz="quarter" idx="12"/>
          </p:nvPr>
        </p:nvSpPr>
        <p:spPr/>
        <p:txBody>
          <a:bodyPr/>
          <a:lstStyle/>
          <a:p>
            <a:fld id="{1A4AB998-FB24-4D55-85BD-932B30BB390E}" type="slidenum">
              <a:rPr lang="fr-FR" smtClean="0"/>
              <a:pPr/>
              <a:t>2</a:t>
            </a:fld>
            <a:endParaRPr lang="fr-FR" dirty="0"/>
          </a:p>
        </p:txBody>
      </p:sp>
      <p:pic>
        <p:nvPicPr>
          <p:cNvPr id="3" name="Image 2">
            <a:extLst>
              <a:ext uri="{FF2B5EF4-FFF2-40B4-BE49-F238E27FC236}">
                <a16:creationId xmlns:a16="http://schemas.microsoft.com/office/drawing/2014/main" id="{A6006EF0-1736-01FE-5E2F-31EB3C5DB5FE}"/>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135299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45AF0-F62B-A5C9-F1C8-2367938DABAB}"/>
              </a:ext>
            </a:extLst>
          </p:cNvPr>
          <p:cNvSpPr>
            <a:spLocks noGrp="1"/>
          </p:cNvSpPr>
          <p:nvPr>
            <p:ph type="title"/>
          </p:nvPr>
        </p:nvSpPr>
        <p:spPr/>
        <p:txBody>
          <a:bodyPr/>
          <a:lstStyle/>
          <a:p>
            <a:r>
              <a:rPr lang="fr-FR" sz="2400" dirty="0"/>
              <a:t>Section de fonctionnement – Recettes 2025</a:t>
            </a:r>
          </a:p>
        </p:txBody>
      </p:sp>
      <p:sp>
        <p:nvSpPr>
          <p:cNvPr id="3" name="Espace réservé du contenu 2">
            <a:extLst>
              <a:ext uri="{FF2B5EF4-FFF2-40B4-BE49-F238E27FC236}">
                <a16:creationId xmlns:a16="http://schemas.microsoft.com/office/drawing/2014/main" id="{26C6E40A-5BB9-36F4-F459-133A60B38EE4}"/>
              </a:ext>
            </a:extLst>
          </p:cNvPr>
          <p:cNvSpPr>
            <a:spLocks noGrp="1"/>
          </p:cNvSpPr>
          <p:nvPr>
            <p:ph idx="1"/>
          </p:nvPr>
        </p:nvSpPr>
        <p:spPr/>
        <p:txBody>
          <a:bodyPr>
            <a:normAutofit fontScale="92500" lnSpcReduction="20000"/>
          </a:bodyPr>
          <a:lstStyle/>
          <a:p>
            <a:pPr algn="just"/>
            <a:r>
              <a:rPr lang="fr-FR" sz="2400" dirty="0"/>
              <a:t>En effet, de brusques variations sont constatées en matière de Taxe d’Habitation. Les bases prévisionnelles font état d’une perte de base en valeur absolue de l’ordre de 265 K€ (!) par rapport aux bases définitives de 2024.</a:t>
            </a:r>
          </a:p>
          <a:p>
            <a:pPr algn="just"/>
            <a:r>
              <a:rPr lang="fr-FR" sz="2400" dirty="0"/>
              <a:t>La baisse est d’autant plus sensible concernant la Taxe d’Habitation sur les Locaux Vacants (-200 K€), qui peut s’expliquer par le dispositif Gérer Mes Biens Immobiliers, qui a pris en compte des logements qui ont été recensés dans un 1</a:t>
            </a:r>
            <a:r>
              <a:rPr lang="fr-FR" sz="2400" baseline="30000" dirty="0"/>
              <a:t>er</a:t>
            </a:r>
            <a:r>
              <a:rPr lang="fr-FR" sz="2400" dirty="0"/>
              <a:t> temps, les contribuables obtenant des dégrèvements dans un second temps. Ce phénomène avait été mis en lumière lors de l’adoption du Compte Administratif 2024 puisque les bases définitives avaient augmenté de + 150%(!) /prévisionnelles</a:t>
            </a:r>
          </a:p>
        </p:txBody>
      </p:sp>
      <p:sp>
        <p:nvSpPr>
          <p:cNvPr id="4" name="Espace réservé de la date 3">
            <a:extLst>
              <a:ext uri="{FF2B5EF4-FFF2-40B4-BE49-F238E27FC236}">
                <a16:creationId xmlns:a16="http://schemas.microsoft.com/office/drawing/2014/main" id="{28CA61A5-C778-C6CB-E2D4-640BC3CA471D}"/>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A9D23F9F-60F4-B903-499F-A261842FE449}"/>
              </a:ext>
            </a:extLst>
          </p:cNvPr>
          <p:cNvSpPr>
            <a:spLocks noGrp="1"/>
          </p:cNvSpPr>
          <p:nvPr>
            <p:ph type="sldNum" sz="quarter" idx="12"/>
          </p:nvPr>
        </p:nvSpPr>
        <p:spPr/>
        <p:txBody>
          <a:bodyPr/>
          <a:lstStyle/>
          <a:p>
            <a:fld id="{1A4AB998-FB24-4D55-85BD-932B30BB390E}" type="slidenum">
              <a:rPr lang="fr-FR" smtClean="0"/>
              <a:pPr/>
              <a:t>20</a:t>
            </a:fld>
            <a:endParaRPr lang="fr-FR" dirty="0"/>
          </a:p>
        </p:txBody>
      </p:sp>
    </p:spTree>
    <p:extLst>
      <p:ext uri="{BB962C8B-B14F-4D97-AF65-F5344CB8AC3E}">
        <p14:creationId xmlns:p14="http://schemas.microsoft.com/office/powerpoint/2010/main" val="304131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84D44-BB01-1C02-F46A-3A13B65A4729}"/>
              </a:ext>
            </a:extLst>
          </p:cNvPr>
          <p:cNvSpPr>
            <a:spLocks noGrp="1"/>
          </p:cNvSpPr>
          <p:nvPr>
            <p:ph type="title"/>
          </p:nvPr>
        </p:nvSpPr>
        <p:spPr/>
        <p:txBody>
          <a:bodyPr/>
          <a:lstStyle/>
          <a:p>
            <a:r>
              <a:rPr lang="fr-FR" sz="2400" dirty="0"/>
              <a:t>Section de fonctionnement – Recettes 2025</a:t>
            </a:r>
          </a:p>
        </p:txBody>
      </p:sp>
      <p:sp>
        <p:nvSpPr>
          <p:cNvPr id="3" name="Espace réservé du contenu 2">
            <a:extLst>
              <a:ext uri="{FF2B5EF4-FFF2-40B4-BE49-F238E27FC236}">
                <a16:creationId xmlns:a16="http://schemas.microsoft.com/office/drawing/2014/main" id="{C8FA6DFB-262D-62D7-0EAE-3FE259D4C8E1}"/>
              </a:ext>
            </a:extLst>
          </p:cNvPr>
          <p:cNvSpPr>
            <a:spLocks noGrp="1"/>
          </p:cNvSpPr>
          <p:nvPr>
            <p:ph idx="1"/>
          </p:nvPr>
        </p:nvSpPr>
        <p:spPr/>
        <p:txBody>
          <a:bodyPr>
            <a:normAutofit lnSpcReduction="10000"/>
          </a:bodyPr>
          <a:lstStyle/>
          <a:p>
            <a:pPr algn="just"/>
            <a:r>
              <a:rPr lang="fr-FR" sz="2400" dirty="0"/>
              <a:t>Ce produit supplémentaire est resté acquis pour la collectivité en 2024, mais nous revenons en 2025 sur le niveau prévisionnel de 2024. De ce fait, la ville doit inscrire sur son budget en dépense le montant des dégrèvements 2024 (voir plus haut – atténuation de recettes).</a:t>
            </a:r>
          </a:p>
          <a:p>
            <a:pPr algn="just"/>
            <a:r>
              <a:rPr lang="fr-FR" sz="2400" dirty="0"/>
              <a:t>La baisse du produite de la Taxe d’Habitation sur résidences secondaires reste inexpliquée à ce jour.</a:t>
            </a:r>
          </a:p>
          <a:p>
            <a:pPr algn="just"/>
            <a:r>
              <a:rPr lang="fr-FR" sz="2400" dirty="0"/>
              <a:t>Les services fiscaux ont été sollicités pour des explications relatives à ces variations de Taxe d’Habitation</a:t>
            </a:r>
          </a:p>
        </p:txBody>
      </p:sp>
      <p:sp>
        <p:nvSpPr>
          <p:cNvPr id="4" name="Espace réservé de la date 3">
            <a:extLst>
              <a:ext uri="{FF2B5EF4-FFF2-40B4-BE49-F238E27FC236}">
                <a16:creationId xmlns:a16="http://schemas.microsoft.com/office/drawing/2014/main" id="{4320DDFF-2091-7592-9AD1-573776C422A0}"/>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E71BB115-07F5-374D-C40F-715A8EFA86FA}"/>
              </a:ext>
            </a:extLst>
          </p:cNvPr>
          <p:cNvSpPr>
            <a:spLocks noGrp="1"/>
          </p:cNvSpPr>
          <p:nvPr>
            <p:ph type="sldNum" sz="quarter" idx="12"/>
          </p:nvPr>
        </p:nvSpPr>
        <p:spPr/>
        <p:txBody>
          <a:bodyPr/>
          <a:lstStyle/>
          <a:p>
            <a:fld id="{1A4AB998-FB24-4D55-85BD-932B30BB390E}" type="slidenum">
              <a:rPr lang="fr-FR" smtClean="0"/>
              <a:pPr/>
              <a:t>21</a:t>
            </a:fld>
            <a:endParaRPr lang="fr-FR" dirty="0"/>
          </a:p>
        </p:txBody>
      </p:sp>
    </p:spTree>
    <p:extLst>
      <p:ext uri="{BB962C8B-B14F-4D97-AF65-F5344CB8AC3E}">
        <p14:creationId xmlns:p14="http://schemas.microsoft.com/office/powerpoint/2010/main" val="316049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E68A6-BD42-28F5-AC10-4D19E394610E}"/>
              </a:ext>
            </a:extLst>
          </p:cNvPr>
          <p:cNvSpPr>
            <a:spLocks noGrp="1"/>
          </p:cNvSpPr>
          <p:nvPr>
            <p:ph type="title"/>
          </p:nvPr>
        </p:nvSpPr>
        <p:spPr/>
        <p:txBody>
          <a:bodyPr/>
          <a:lstStyle/>
          <a:p>
            <a:r>
              <a:rPr lang="fr-FR" sz="2400" dirty="0"/>
              <a:t>Section de fonctionnement – Recettes 2025</a:t>
            </a:r>
            <a:br>
              <a:rPr lang="fr-FR" dirty="0"/>
            </a:br>
            <a:endParaRPr lang="fr-FR" dirty="0"/>
          </a:p>
        </p:txBody>
      </p:sp>
      <p:sp>
        <p:nvSpPr>
          <p:cNvPr id="3" name="Espace réservé du contenu 2">
            <a:extLst>
              <a:ext uri="{FF2B5EF4-FFF2-40B4-BE49-F238E27FC236}">
                <a16:creationId xmlns:a16="http://schemas.microsoft.com/office/drawing/2014/main" id="{AFC5CB95-49CD-F7A0-1E4F-D51EE1E4D176}"/>
              </a:ext>
            </a:extLst>
          </p:cNvPr>
          <p:cNvSpPr>
            <a:spLocks noGrp="1"/>
          </p:cNvSpPr>
          <p:nvPr>
            <p:ph idx="1"/>
          </p:nvPr>
        </p:nvSpPr>
        <p:spPr>
          <a:xfrm>
            <a:off x="971600" y="1484784"/>
            <a:ext cx="6984776" cy="4392489"/>
          </a:xfrm>
        </p:spPr>
        <p:txBody>
          <a:bodyPr>
            <a:normAutofit lnSpcReduction="10000"/>
          </a:bodyPr>
          <a:lstStyle/>
          <a:p>
            <a:pPr algn="just"/>
            <a:r>
              <a:rPr lang="fr-FR" sz="2400" dirty="0"/>
              <a:t>Par rapport à ce qui avait été estimé au Débat d’Orientations Budgétaires, la moins value en Taxe d’Habitation est de l’ordre de 50 K€</a:t>
            </a:r>
          </a:p>
          <a:p>
            <a:pPr algn="just"/>
            <a:r>
              <a:rPr lang="fr-FR" sz="2400" dirty="0"/>
              <a:t>Les bases prévisionnelles de foncier bâti augmentent par contre de presque 2,7 %/définitif 2024 soit une plus value/ Débat d’Orientations Budgétaires de l’ordre de 40 K€</a:t>
            </a:r>
          </a:p>
          <a:p>
            <a:pPr algn="just"/>
            <a:r>
              <a:rPr lang="fr-FR" sz="2400" dirty="0"/>
              <a:t>Au total, le produit foncier/Taxe d’Habitation, hors compensation varierait de seulement 1,48% par rapport à 2024.</a:t>
            </a:r>
          </a:p>
          <a:p>
            <a:pPr algn="just"/>
            <a:r>
              <a:rPr lang="fr-FR" sz="2400" dirty="0"/>
              <a:t>L’ensemble de ces éléments comparatifs figurent en page suivante.</a:t>
            </a:r>
          </a:p>
        </p:txBody>
      </p:sp>
      <p:sp>
        <p:nvSpPr>
          <p:cNvPr id="4" name="Espace réservé de la date 3">
            <a:extLst>
              <a:ext uri="{FF2B5EF4-FFF2-40B4-BE49-F238E27FC236}">
                <a16:creationId xmlns:a16="http://schemas.microsoft.com/office/drawing/2014/main" id="{A8D512F9-E53E-3033-C082-B4580423FDF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AEDB4F6-1ABF-EC23-1D81-6802D18D402E}"/>
              </a:ext>
            </a:extLst>
          </p:cNvPr>
          <p:cNvSpPr>
            <a:spLocks noGrp="1"/>
          </p:cNvSpPr>
          <p:nvPr>
            <p:ph type="sldNum" sz="quarter" idx="12"/>
          </p:nvPr>
        </p:nvSpPr>
        <p:spPr/>
        <p:txBody>
          <a:bodyPr/>
          <a:lstStyle/>
          <a:p>
            <a:fld id="{1A4AB998-FB24-4D55-85BD-932B30BB390E}" type="slidenum">
              <a:rPr lang="fr-FR" smtClean="0"/>
              <a:pPr/>
              <a:t>22</a:t>
            </a:fld>
            <a:endParaRPr lang="fr-FR" dirty="0"/>
          </a:p>
        </p:txBody>
      </p:sp>
    </p:spTree>
    <p:extLst>
      <p:ext uri="{BB962C8B-B14F-4D97-AF65-F5344CB8AC3E}">
        <p14:creationId xmlns:p14="http://schemas.microsoft.com/office/powerpoint/2010/main" val="188303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EA978-3510-63A0-C455-516EB04844D6}"/>
              </a:ext>
            </a:extLst>
          </p:cNvPr>
          <p:cNvSpPr>
            <a:spLocks noGrp="1"/>
          </p:cNvSpPr>
          <p:nvPr>
            <p:ph type="title"/>
          </p:nvPr>
        </p:nvSpPr>
        <p:spPr/>
        <p:txBody>
          <a:bodyPr/>
          <a:lstStyle/>
          <a:p>
            <a:r>
              <a:rPr lang="fr-FR" dirty="0"/>
              <a:t>Section de fonctionnement –Recettes 2025</a:t>
            </a:r>
          </a:p>
        </p:txBody>
      </p:sp>
      <p:sp>
        <p:nvSpPr>
          <p:cNvPr id="3" name="Espace réservé du contenu 2">
            <a:extLst>
              <a:ext uri="{FF2B5EF4-FFF2-40B4-BE49-F238E27FC236}">
                <a16:creationId xmlns:a16="http://schemas.microsoft.com/office/drawing/2014/main" id="{5D661F2D-B714-CDA0-6530-0768482AAF23}"/>
              </a:ext>
            </a:extLst>
          </p:cNvPr>
          <p:cNvSpPr>
            <a:spLocks noGrp="1"/>
          </p:cNvSpPr>
          <p:nvPr>
            <p:ph idx="1"/>
          </p:nvPr>
        </p:nvSpPr>
        <p:spPr/>
        <p:txBody>
          <a:bodyPr>
            <a:normAutofit/>
          </a:bodyPr>
          <a:lstStyle/>
          <a:p>
            <a:pPr algn="just"/>
            <a:r>
              <a:rPr lang="fr-FR" dirty="0"/>
              <a:t>Il est proposé de reconduire les taux à l’identique par rapport aux années précédentes :</a:t>
            </a:r>
          </a:p>
          <a:p>
            <a:pPr algn="just"/>
            <a:endParaRPr lang="fr-FR" dirty="0"/>
          </a:p>
          <a:p>
            <a:pPr lvl="1" algn="just"/>
            <a:r>
              <a:rPr lang="fr-FR" dirty="0"/>
              <a:t>49,06% pour le foncier bâti, </a:t>
            </a:r>
          </a:p>
          <a:p>
            <a:pPr lvl="1" algn="just"/>
            <a:r>
              <a:rPr lang="fr-FR" dirty="0"/>
              <a:t>56,70% pour le non bâti</a:t>
            </a:r>
          </a:p>
          <a:p>
            <a:pPr lvl="1" algn="just"/>
            <a:r>
              <a:rPr lang="fr-FR" dirty="0"/>
              <a:t>17,42 % pour la Taxe d’Habitation.</a:t>
            </a:r>
          </a:p>
        </p:txBody>
      </p:sp>
      <p:sp>
        <p:nvSpPr>
          <p:cNvPr id="4" name="Espace réservé de la date 3">
            <a:extLst>
              <a:ext uri="{FF2B5EF4-FFF2-40B4-BE49-F238E27FC236}">
                <a16:creationId xmlns:a16="http://schemas.microsoft.com/office/drawing/2014/main" id="{D6FB8196-FB17-C05C-7683-B49DB1B64EAE}"/>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04FE7160-C97F-0300-F1C5-9540D13A5612}"/>
              </a:ext>
            </a:extLst>
          </p:cNvPr>
          <p:cNvSpPr>
            <a:spLocks noGrp="1"/>
          </p:cNvSpPr>
          <p:nvPr>
            <p:ph type="sldNum" sz="quarter" idx="12"/>
          </p:nvPr>
        </p:nvSpPr>
        <p:spPr/>
        <p:txBody>
          <a:bodyPr/>
          <a:lstStyle/>
          <a:p>
            <a:fld id="{1A4AB998-FB24-4D55-85BD-932B30BB390E}" type="slidenum">
              <a:rPr lang="fr-FR" smtClean="0"/>
              <a:pPr/>
              <a:t>23</a:t>
            </a:fld>
            <a:endParaRPr lang="fr-FR" dirty="0"/>
          </a:p>
        </p:txBody>
      </p:sp>
      <p:pic>
        <p:nvPicPr>
          <p:cNvPr id="6" name="Image 5">
            <a:extLst>
              <a:ext uri="{FF2B5EF4-FFF2-40B4-BE49-F238E27FC236}">
                <a16:creationId xmlns:a16="http://schemas.microsoft.com/office/drawing/2014/main" id="{5FF7B111-A2D1-ED77-DD96-E45F5674A6D6}"/>
              </a:ext>
            </a:extLst>
          </p:cNvPr>
          <p:cNvPicPr>
            <a:picLocks noChangeAspect="1"/>
          </p:cNvPicPr>
          <p:nvPr/>
        </p:nvPicPr>
        <p:blipFill>
          <a:blip r:embed="rId2"/>
          <a:stretch>
            <a:fillRect/>
          </a:stretch>
        </p:blipFill>
        <p:spPr>
          <a:xfrm>
            <a:off x="6588224" y="5251438"/>
            <a:ext cx="1883827" cy="908383"/>
          </a:xfrm>
          <a:prstGeom prst="rect">
            <a:avLst/>
          </a:prstGeom>
        </p:spPr>
      </p:pic>
    </p:spTree>
    <p:extLst>
      <p:ext uri="{BB962C8B-B14F-4D97-AF65-F5344CB8AC3E}">
        <p14:creationId xmlns:p14="http://schemas.microsoft.com/office/powerpoint/2010/main" val="215469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BB435-817A-4D4C-842C-FC210A5569F4}"/>
              </a:ext>
            </a:extLst>
          </p:cNvPr>
          <p:cNvSpPr>
            <a:spLocks noGrp="1"/>
          </p:cNvSpPr>
          <p:nvPr>
            <p:ph type="title"/>
          </p:nvPr>
        </p:nvSpPr>
        <p:spPr>
          <a:xfrm>
            <a:off x="467544" y="659235"/>
            <a:ext cx="7776864" cy="570980"/>
          </a:xfrm>
        </p:spPr>
        <p:txBody>
          <a:bodyPr/>
          <a:lstStyle/>
          <a:p>
            <a:r>
              <a:rPr lang="fr-FR" u="sng" dirty="0"/>
              <a:t>Section de fonctionnement – Recettes 2025</a:t>
            </a:r>
            <a:br>
              <a:rPr lang="fr-FR" dirty="0"/>
            </a:br>
            <a:endParaRPr lang="fr-FR" dirty="0"/>
          </a:p>
        </p:txBody>
      </p:sp>
      <p:sp>
        <p:nvSpPr>
          <p:cNvPr id="3" name="Espace réservé du contenu 2">
            <a:extLst>
              <a:ext uri="{FF2B5EF4-FFF2-40B4-BE49-F238E27FC236}">
                <a16:creationId xmlns:a16="http://schemas.microsoft.com/office/drawing/2014/main" id="{36632463-9B1B-4F9C-A18B-67969239678C}"/>
              </a:ext>
            </a:extLst>
          </p:cNvPr>
          <p:cNvSpPr>
            <a:spLocks noGrp="1"/>
          </p:cNvSpPr>
          <p:nvPr>
            <p:ph idx="1"/>
          </p:nvPr>
        </p:nvSpPr>
        <p:spPr>
          <a:xfrm>
            <a:off x="611559" y="1052736"/>
            <a:ext cx="8064897" cy="4824537"/>
          </a:xfrm>
        </p:spPr>
        <p:txBody>
          <a:bodyPr>
            <a:normAutofit fontScale="92500" lnSpcReduction="10000"/>
          </a:bodyPr>
          <a:lstStyle/>
          <a:p>
            <a:pPr marL="0" indent="0" algn="just">
              <a:buNone/>
            </a:pPr>
            <a:r>
              <a:rPr lang="fr-FR" b="1" u="sng" dirty="0"/>
              <a:t>Chapitre 74 – Dotations/subventions (2 072 000 €) </a:t>
            </a:r>
          </a:p>
          <a:p>
            <a:pPr marL="0" indent="0" algn="just">
              <a:buNone/>
            </a:pPr>
            <a:r>
              <a:rPr lang="fr-FR" dirty="0"/>
              <a:t>DOB : 2 060 000 €</a:t>
            </a:r>
          </a:p>
          <a:p>
            <a:pPr marL="0" indent="0" algn="just">
              <a:buNone/>
            </a:pPr>
            <a:r>
              <a:rPr lang="fr-FR" dirty="0"/>
              <a:t>Baisse annoncée au DOB de la Dotation de Compensation de la Réforme de la Taxe Professionnelle (DCRTP) confirmée : 454 986 € </a:t>
            </a:r>
            <a:r>
              <a:rPr lang="fr-FR" b="1" dirty="0"/>
              <a:t>notifié</a:t>
            </a:r>
            <a:r>
              <a:rPr lang="fr-FR" dirty="0"/>
              <a:t> (-12,01%/2024)</a:t>
            </a:r>
          </a:p>
          <a:p>
            <a:pPr marL="0" indent="0" algn="just">
              <a:buNone/>
            </a:pPr>
            <a:r>
              <a:rPr lang="fr-FR" dirty="0"/>
              <a:t>DGF : dotation de base simulée à – 8K€/2024</a:t>
            </a:r>
          </a:p>
          <a:p>
            <a:pPr marL="0" indent="0" algn="just">
              <a:buNone/>
            </a:pPr>
            <a:r>
              <a:rPr lang="fr-FR" dirty="0"/>
              <a:t>           Dotation de Solidarité Rurale (DSR) : bonification attendue sur les deux fractions car Chauvigny est toujours zonée en Zone de Revitalisation Rurale ZRR mais prudence </a:t>
            </a:r>
          </a:p>
          <a:p>
            <a:pPr marL="0" indent="0" algn="just">
              <a:buNone/>
            </a:pPr>
            <a:r>
              <a:rPr lang="fr-FR" dirty="0"/>
              <a:t>Suppression du fonds de soutien au Temps d’Activité Périscolaire (TAP) à compter de la rentrée 2025.</a:t>
            </a:r>
          </a:p>
          <a:p>
            <a:pPr marL="0" indent="0">
              <a:buNone/>
            </a:pPr>
            <a:endParaRPr lang="fr-FR" b="1" u="sng" dirty="0"/>
          </a:p>
          <a:p>
            <a:pPr marL="0" indent="0">
              <a:buNone/>
            </a:pPr>
            <a:endParaRPr lang="fr-FR" b="1" u="sng" dirty="0"/>
          </a:p>
          <a:p>
            <a:pPr marL="0" indent="0" algn="just">
              <a:buNone/>
            </a:pPr>
            <a:endParaRPr lang="fr-FR" dirty="0"/>
          </a:p>
        </p:txBody>
      </p:sp>
      <p:sp>
        <p:nvSpPr>
          <p:cNvPr id="4" name="Espace réservé de la date 3">
            <a:extLst>
              <a:ext uri="{FF2B5EF4-FFF2-40B4-BE49-F238E27FC236}">
                <a16:creationId xmlns:a16="http://schemas.microsoft.com/office/drawing/2014/main" id="{C0F0CB8B-2232-4744-8E0D-6491B0B8F3DB}"/>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4D386A8E-5B41-4ED1-8032-93B3DFF042D2}"/>
              </a:ext>
            </a:extLst>
          </p:cNvPr>
          <p:cNvSpPr>
            <a:spLocks noGrp="1"/>
          </p:cNvSpPr>
          <p:nvPr>
            <p:ph type="sldNum" sz="quarter" idx="12"/>
          </p:nvPr>
        </p:nvSpPr>
        <p:spPr/>
        <p:txBody>
          <a:bodyPr/>
          <a:lstStyle/>
          <a:p>
            <a:fld id="{1A4AB998-FB24-4D55-85BD-932B30BB390E}" type="slidenum">
              <a:rPr lang="fr-FR" smtClean="0"/>
              <a:pPr/>
              <a:t>24</a:t>
            </a:fld>
            <a:endParaRPr lang="fr-FR" dirty="0"/>
          </a:p>
        </p:txBody>
      </p:sp>
      <p:pic>
        <p:nvPicPr>
          <p:cNvPr id="6" name="Image 5">
            <a:extLst>
              <a:ext uri="{FF2B5EF4-FFF2-40B4-BE49-F238E27FC236}">
                <a16:creationId xmlns:a16="http://schemas.microsoft.com/office/drawing/2014/main" id="{56531808-1D11-4689-AB4F-2FB4DE39F29D}"/>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55577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3E3DF-C233-41E5-9A7D-E30B89022903}"/>
              </a:ext>
            </a:extLst>
          </p:cNvPr>
          <p:cNvSpPr>
            <a:spLocks noGrp="1"/>
          </p:cNvSpPr>
          <p:nvPr>
            <p:ph type="title"/>
          </p:nvPr>
        </p:nvSpPr>
        <p:spPr/>
        <p:txBody>
          <a:bodyPr/>
          <a:lstStyle/>
          <a:p>
            <a:r>
              <a:rPr lang="fr-FR" dirty="0"/>
              <a:t>Section de fonctionnement-Recettes 2025</a:t>
            </a:r>
          </a:p>
        </p:txBody>
      </p:sp>
      <p:sp>
        <p:nvSpPr>
          <p:cNvPr id="3" name="Espace réservé du contenu 2">
            <a:extLst>
              <a:ext uri="{FF2B5EF4-FFF2-40B4-BE49-F238E27FC236}">
                <a16:creationId xmlns:a16="http://schemas.microsoft.com/office/drawing/2014/main" id="{73444AA1-0EAA-8DE9-9C60-E6FA6D12B2EA}"/>
              </a:ext>
            </a:extLst>
          </p:cNvPr>
          <p:cNvSpPr>
            <a:spLocks noGrp="1"/>
          </p:cNvSpPr>
          <p:nvPr>
            <p:ph idx="1"/>
          </p:nvPr>
        </p:nvSpPr>
        <p:spPr>
          <a:xfrm>
            <a:off x="323528" y="1628801"/>
            <a:ext cx="8280920" cy="4248472"/>
          </a:xfrm>
        </p:spPr>
        <p:txBody>
          <a:bodyPr/>
          <a:lstStyle/>
          <a:p>
            <a:pPr algn="just"/>
            <a:r>
              <a:rPr lang="fr-FR" dirty="0"/>
              <a:t>Compensations fiscales taxe foncière : </a:t>
            </a:r>
            <a:r>
              <a:rPr lang="fr-FR" b="1" dirty="0"/>
              <a:t>notifiées</a:t>
            </a:r>
            <a:r>
              <a:rPr lang="fr-FR" dirty="0"/>
              <a:t> à hauteur de 109 965 € (soit +13K€/simulation au DOB)</a:t>
            </a:r>
          </a:p>
          <a:p>
            <a:pPr algn="just"/>
            <a:r>
              <a:rPr lang="fr-FR" dirty="0"/>
              <a:t>Maintien du Fonds de Compensation de la TVA (FCTVA) sur certaines dépenses de fonctionnement.</a:t>
            </a:r>
          </a:p>
          <a:p>
            <a:pPr algn="just"/>
            <a:r>
              <a:rPr lang="fr-FR" dirty="0"/>
              <a:t>Participations diverses(Etat- Autres..) : estimées sur les mêmes bases qu’en 2024.</a:t>
            </a:r>
          </a:p>
        </p:txBody>
      </p:sp>
      <p:sp>
        <p:nvSpPr>
          <p:cNvPr id="4" name="Espace réservé de la date 3">
            <a:extLst>
              <a:ext uri="{FF2B5EF4-FFF2-40B4-BE49-F238E27FC236}">
                <a16:creationId xmlns:a16="http://schemas.microsoft.com/office/drawing/2014/main" id="{3A1E782E-BA30-0E78-AF3D-7AFEFECE119A}"/>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DD8ABF0F-B969-1A6B-0D36-1087C219358F}"/>
              </a:ext>
            </a:extLst>
          </p:cNvPr>
          <p:cNvSpPr>
            <a:spLocks noGrp="1"/>
          </p:cNvSpPr>
          <p:nvPr>
            <p:ph type="sldNum" sz="quarter" idx="12"/>
          </p:nvPr>
        </p:nvSpPr>
        <p:spPr/>
        <p:txBody>
          <a:bodyPr/>
          <a:lstStyle/>
          <a:p>
            <a:fld id="{1A4AB998-FB24-4D55-85BD-932B30BB390E}" type="slidenum">
              <a:rPr lang="fr-FR" smtClean="0"/>
              <a:pPr/>
              <a:t>25</a:t>
            </a:fld>
            <a:endParaRPr lang="fr-FR" dirty="0"/>
          </a:p>
        </p:txBody>
      </p:sp>
      <p:pic>
        <p:nvPicPr>
          <p:cNvPr id="6" name="Image 5">
            <a:extLst>
              <a:ext uri="{FF2B5EF4-FFF2-40B4-BE49-F238E27FC236}">
                <a16:creationId xmlns:a16="http://schemas.microsoft.com/office/drawing/2014/main" id="{75F26E6B-1619-80E6-D09A-620DA4ECDDE7}"/>
              </a:ext>
            </a:extLst>
          </p:cNvPr>
          <p:cNvPicPr>
            <a:picLocks noChangeAspect="1"/>
          </p:cNvPicPr>
          <p:nvPr/>
        </p:nvPicPr>
        <p:blipFill>
          <a:blip r:embed="rId2"/>
          <a:stretch>
            <a:fillRect/>
          </a:stretch>
        </p:blipFill>
        <p:spPr>
          <a:xfrm>
            <a:off x="6661720" y="5261100"/>
            <a:ext cx="1883827" cy="908383"/>
          </a:xfrm>
          <a:prstGeom prst="rect">
            <a:avLst/>
          </a:prstGeom>
        </p:spPr>
      </p:pic>
    </p:spTree>
    <p:extLst>
      <p:ext uri="{BB962C8B-B14F-4D97-AF65-F5344CB8AC3E}">
        <p14:creationId xmlns:p14="http://schemas.microsoft.com/office/powerpoint/2010/main" val="409506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BBB08-135D-4B4E-97EC-70A3A510EA1F}"/>
              </a:ext>
            </a:extLst>
          </p:cNvPr>
          <p:cNvSpPr>
            <a:spLocks noGrp="1"/>
          </p:cNvSpPr>
          <p:nvPr>
            <p:ph type="title"/>
          </p:nvPr>
        </p:nvSpPr>
        <p:spPr>
          <a:xfrm>
            <a:off x="467544" y="692696"/>
            <a:ext cx="7560840" cy="432048"/>
          </a:xfrm>
        </p:spPr>
        <p:txBody>
          <a:bodyPr/>
          <a:lstStyle/>
          <a:p>
            <a:r>
              <a:rPr lang="fr-FR" dirty="0"/>
              <a:t>Section de fonctionnement – Recettes 2025 </a:t>
            </a:r>
          </a:p>
        </p:txBody>
      </p:sp>
      <p:sp>
        <p:nvSpPr>
          <p:cNvPr id="3" name="Espace réservé du contenu 2">
            <a:extLst>
              <a:ext uri="{FF2B5EF4-FFF2-40B4-BE49-F238E27FC236}">
                <a16:creationId xmlns:a16="http://schemas.microsoft.com/office/drawing/2014/main" id="{79BDB206-2609-4405-A1CC-47690CE768FD}"/>
              </a:ext>
            </a:extLst>
          </p:cNvPr>
          <p:cNvSpPr>
            <a:spLocks noGrp="1"/>
          </p:cNvSpPr>
          <p:nvPr>
            <p:ph idx="1"/>
          </p:nvPr>
        </p:nvSpPr>
        <p:spPr>
          <a:xfrm>
            <a:off x="323528" y="1628801"/>
            <a:ext cx="8496944" cy="4248472"/>
          </a:xfrm>
        </p:spPr>
        <p:txBody>
          <a:bodyPr>
            <a:normAutofit/>
          </a:bodyPr>
          <a:lstStyle/>
          <a:p>
            <a:pPr algn="just">
              <a:buFontTx/>
              <a:buChar char="-"/>
            </a:pPr>
            <a:r>
              <a:rPr lang="fr-FR" b="1" u="sng" dirty="0"/>
              <a:t>Chapitre 70- Produit des services (619 000 €)</a:t>
            </a:r>
          </a:p>
          <a:p>
            <a:pPr algn="just">
              <a:buFontTx/>
              <a:buChar char="-"/>
            </a:pPr>
            <a:r>
              <a:rPr lang="fr-FR" b="1" u="sng" dirty="0"/>
              <a:t>Chapitre 013 – Atténuations de charges(180 000 €)</a:t>
            </a:r>
          </a:p>
          <a:p>
            <a:pPr algn="just">
              <a:buFontTx/>
              <a:buChar char="-"/>
            </a:pPr>
            <a:r>
              <a:rPr lang="fr-FR" b="1" u="sng" dirty="0"/>
              <a:t>Chapitre 75 - Autres produits de gestion courante (215 000 €)</a:t>
            </a:r>
          </a:p>
          <a:p>
            <a:pPr algn="just">
              <a:buFontTx/>
              <a:buChar char="-"/>
            </a:pPr>
            <a:r>
              <a:rPr lang="fr-FR" dirty="0"/>
              <a:t>(intégrant le don issu de la dissolution du comité des fêtes de Pouzioux)</a:t>
            </a:r>
          </a:p>
          <a:p>
            <a:pPr algn="just">
              <a:buFontTx/>
              <a:buChar char="-"/>
            </a:pPr>
            <a:r>
              <a:rPr lang="fr-FR" b="1" u="sng" dirty="0"/>
              <a:t>Chapitre 77 - Produits spécifiques (5 000 €)</a:t>
            </a:r>
          </a:p>
        </p:txBody>
      </p:sp>
      <p:sp>
        <p:nvSpPr>
          <p:cNvPr id="4" name="Espace réservé de la date 3">
            <a:extLst>
              <a:ext uri="{FF2B5EF4-FFF2-40B4-BE49-F238E27FC236}">
                <a16:creationId xmlns:a16="http://schemas.microsoft.com/office/drawing/2014/main" id="{31E202CB-1A1F-4DB5-B788-BB8F07E13673}"/>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91E3658F-170B-4A8A-8590-131E9B18C126}"/>
              </a:ext>
            </a:extLst>
          </p:cNvPr>
          <p:cNvSpPr>
            <a:spLocks noGrp="1"/>
          </p:cNvSpPr>
          <p:nvPr>
            <p:ph type="sldNum" sz="quarter" idx="12"/>
          </p:nvPr>
        </p:nvSpPr>
        <p:spPr/>
        <p:txBody>
          <a:bodyPr/>
          <a:lstStyle/>
          <a:p>
            <a:fld id="{1A4AB998-FB24-4D55-85BD-932B30BB390E}" type="slidenum">
              <a:rPr lang="fr-FR" smtClean="0"/>
              <a:pPr/>
              <a:t>26</a:t>
            </a:fld>
            <a:endParaRPr lang="fr-FR" dirty="0"/>
          </a:p>
        </p:txBody>
      </p:sp>
      <p:pic>
        <p:nvPicPr>
          <p:cNvPr id="6" name="Image 5">
            <a:extLst>
              <a:ext uri="{FF2B5EF4-FFF2-40B4-BE49-F238E27FC236}">
                <a16:creationId xmlns:a16="http://schemas.microsoft.com/office/drawing/2014/main" id="{3499E6B6-6F09-4FF6-B71D-6A947749660C}"/>
              </a:ext>
            </a:extLst>
          </p:cNvPr>
          <p:cNvPicPr>
            <a:picLocks noChangeAspect="1"/>
          </p:cNvPicPr>
          <p:nvPr/>
        </p:nvPicPr>
        <p:blipFill>
          <a:blip r:embed="rId2"/>
          <a:stretch>
            <a:fillRect/>
          </a:stretch>
        </p:blipFill>
        <p:spPr>
          <a:xfrm>
            <a:off x="6811758" y="5328929"/>
            <a:ext cx="1883827" cy="908383"/>
          </a:xfrm>
          <a:prstGeom prst="rect">
            <a:avLst/>
          </a:prstGeom>
        </p:spPr>
      </p:pic>
    </p:spTree>
    <p:extLst>
      <p:ext uri="{BB962C8B-B14F-4D97-AF65-F5344CB8AC3E}">
        <p14:creationId xmlns:p14="http://schemas.microsoft.com/office/powerpoint/2010/main" val="272650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107F1-68A2-748E-223E-AA2ACD5C4FAB}"/>
              </a:ext>
            </a:extLst>
          </p:cNvPr>
          <p:cNvSpPr>
            <a:spLocks noGrp="1"/>
          </p:cNvSpPr>
          <p:nvPr>
            <p:ph type="title"/>
          </p:nvPr>
        </p:nvSpPr>
        <p:spPr/>
        <p:txBody>
          <a:bodyPr/>
          <a:lstStyle/>
          <a:p>
            <a:r>
              <a:rPr lang="fr-FR" dirty="0"/>
              <a:t>Section de fonctionnement-Recettes 2025</a:t>
            </a:r>
          </a:p>
        </p:txBody>
      </p:sp>
      <p:sp>
        <p:nvSpPr>
          <p:cNvPr id="3" name="Espace réservé du contenu 2">
            <a:extLst>
              <a:ext uri="{FF2B5EF4-FFF2-40B4-BE49-F238E27FC236}">
                <a16:creationId xmlns:a16="http://schemas.microsoft.com/office/drawing/2014/main" id="{0EA8A6E7-A327-E503-587C-8F71D82A3665}"/>
              </a:ext>
            </a:extLst>
          </p:cNvPr>
          <p:cNvSpPr>
            <a:spLocks noGrp="1"/>
          </p:cNvSpPr>
          <p:nvPr>
            <p:ph idx="1"/>
          </p:nvPr>
        </p:nvSpPr>
        <p:spPr>
          <a:xfrm>
            <a:off x="539552" y="1628801"/>
            <a:ext cx="7920880" cy="4248472"/>
          </a:xfrm>
        </p:spPr>
        <p:txBody>
          <a:bodyPr/>
          <a:lstStyle/>
          <a:p>
            <a:pPr algn="just"/>
            <a:r>
              <a:rPr lang="fr-FR" dirty="0"/>
              <a:t>Opérations de transfert : </a:t>
            </a:r>
            <a:r>
              <a:rPr lang="fr-FR" b="1" dirty="0"/>
              <a:t>103 000 €</a:t>
            </a:r>
          </a:p>
          <a:p>
            <a:pPr algn="just"/>
            <a:r>
              <a:rPr lang="fr-FR" dirty="0"/>
              <a:t>Reprise de l’excédent de fonctionnement reporté de 2024, après couverture des besoins en section d’investissement : </a:t>
            </a:r>
            <a:r>
              <a:rPr lang="fr-FR" b="1" dirty="0"/>
              <a:t>2 591 396,98 €</a:t>
            </a:r>
          </a:p>
          <a:p>
            <a:pPr algn="just"/>
            <a:endParaRPr lang="fr-FR" dirty="0"/>
          </a:p>
          <a:p>
            <a:pPr algn="just"/>
            <a:r>
              <a:rPr lang="fr-FR" dirty="0"/>
              <a:t>TOTAL RECETTES DE FONCTIONNEMENT: </a:t>
            </a:r>
          </a:p>
          <a:p>
            <a:pPr marL="0" indent="0" algn="just">
              <a:buNone/>
            </a:pPr>
            <a:r>
              <a:rPr lang="fr-FR" b="1" dirty="0"/>
              <a:t>     13 031 500€</a:t>
            </a:r>
          </a:p>
        </p:txBody>
      </p:sp>
      <p:sp>
        <p:nvSpPr>
          <p:cNvPr id="4" name="Espace réservé de la date 3">
            <a:extLst>
              <a:ext uri="{FF2B5EF4-FFF2-40B4-BE49-F238E27FC236}">
                <a16:creationId xmlns:a16="http://schemas.microsoft.com/office/drawing/2014/main" id="{52B43C94-1A7E-D216-8DBC-89550EF8E263}"/>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95F7A59E-4ECD-194D-15F1-40CA69CD2AA0}"/>
              </a:ext>
            </a:extLst>
          </p:cNvPr>
          <p:cNvSpPr>
            <a:spLocks noGrp="1"/>
          </p:cNvSpPr>
          <p:nvPr>
            <p:ph type="sldNum" sz="quarter" idx="12"/>
          </p:nvPr>
        </p:nvSpPr>
        <p:spPr/>
        <p:txBody>
          <a:bodyPr/>
          <a:lstStyle/>
          <a:p>
            <a:fld id="{1A4AB998-FB24-4D55-85BD-932B30BB390E}" type="slidenum">
              <a:rPr lang="fr-FR" smtClean="0"/>
              <a:pPr/>
              <a:t>27</a:t>
            </a:fld>
            <a:endParaRPr lang="fr-FR" dirty="0"/>
          </a:p>
        </p:txBody>
      </p:sp>
      <p:pic>
        <p:nvPicPr>
          <p:cNvPr id="6" name="Image 5">
            <a:extLst>
              <a:ext uri="{FF2B5EF4-FFF2-40B4-BE49-F238E27FC236}">
                <a16:creationId xmlns:a16="http://schemas.microsoft.com/office/drawing/2014/main" id="{F667B9B4-0989-3E43-7A8A-0301EDC961B1}"/>
              </a:ext>
            </a:extLst>
          </p:cNvPr>
          <p:cNvPicPr>
            <a:picLocks noChangeAspect="1"/>
          </p:cNvPicPr>
          <p:nvPr/>
        </p:nvPicPr>
        <p:blipFill>
          <a:blip r:embed="rId2"/>
          <a:stretch>
            <a:fillRect/>
          </a:stretch>
        </p:blipFill>
        <p:spPr>
          <a:xfrm>
            <a:off x="6576605" y="5197298"/>
            <a:ext cx="1883827" cy="908383"/>
          </a:xfrm>
          <a:prstGeom prst="rect">
            <a:avLst/>
          </a:prstGeom>
        </p:spPr>
      </p:pic>
    </p:spTree>
    <p:extLst>
      <p:ext uri="{BB962C8B-B14F-4D97-AF65-F5344CB8AC3E}">
        <p14:creationId xmlns:p14="http://schemas.microsoft.com/office/powerpoint/2010/main" val="398166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82FE1-31C7-8CB7-A2F0-EED3BD576AC9}"/>
              </a:ext>
            </a:extLst>
          </p:cNvPr>
          <p:cNvSpPr>
            <a:spLocks noGrp="1"/>
          </p:cNvSpPr>
          <p:nvPr>
            <p:ph type="title"/>
          </p:nvPr>
        </p:nvSpPr>
        <p:spPr/>
        <p:txBody>
          <a:bodyPr/>
          <a:lstStyle/>
          <a:p>
            <a:r>
              <a:rPr lang="fr-FR" dirty="0"/>
              <a:t>Section de fonctionnement – recettes 2025</a:t>
            </a:r>
          </a:p>
        </p:txBody>
      </p:sp>
      <p:sp>
        <p:nvSpPr>
          <p:cNvPr id="4" name="Espace réservé de la date 3">
            <a:extLst>
              <a:ext uri="{FF2B5EF4-FFF2-40B4-BE49-F238E27FC236}">
                <a16:creationId xmlns:a16="http://schemas.microsoft.com/office/drawing/2014/main" id="{B06C467B-DF52-4F84-274A-B04B655044A9}"/>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8E9FD80A-B6C9-5228-FC9E-9E75D3C7A7E8}"/>
              </a:ext>
            </a:extLst>
          </p:cNvPr>
          <p:cNvSpPr>
            <a:spLocks noGrp="1"/>
          </p:cNvSpPr>
          <p:nvPr>
            <p:ph type="sldNum" sz="quarter" idx="12"/>
          </p:nvPr>
        </p:nvSpPr>
        <p:spPr/>
        <p:txBody>
          <a:bodyPr/>
          <a:lstStyle/>
          <a:p>
            <a:fld id="{1A4AB998-FB24-4D55-85BD-932B30BB390E}" type="slidenum">
              <a:rPr lang="fr-FR" smtClean="0"/>
              <a:pPr/>
              <a:t>28</a:t>
            </a:fld>
            <a:endParaRPr lang="fr-FR" dirty="0"/>
          </a:p>
        </p:txBody>
      </p:sp>
      <p:graphicFrame>
        <p:nvGraphicFramePr>
          <p:cNvPr id="6" name="Espace réservé du contenu 5">
            <a:extLst>
              <a:ext uri="{FF2B5EF4-FFF2-40B4-BE49-F238E27FC236}">
                <a16:creationId xmlns:a16="http://schemas.microsoft.com/office/drawing/2014/main" id="{C55C01C8-63D3-492C-A18C-891F92629F61}"/>
              </a:ext>
            </a:extLst>
          </p:cNvPr>
          <p:cNvGraphicFramePr>
            <a:graphicFrameLocks noGrp="1"/>
          </p:cNvGraphicFramePr>
          <p:nvPr>
            <p:ph idx="1"/>
            <p:extLst>
              <p:ext uri="{D42A27DB-BD31-4B8C-83A1-F6EECF244321}">
                <p14:modId xmlns:p14="http://schemas.microsoft.com/office/powerpoint/2010/main" val="197690554"/>
              </p:ext>
            </p:extLst>
          </p:nvPr>
        </p:nvGraphicFramePr>
        <p:xfrm>
          <a:off x="971550" y="1412776"/>
          <a:ext cx="7344866" cy="4464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87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CC7A16-2741-407C-A2AD-66CA934B13BE}"/>
              </a:ext>
            </a:extLst>
          </p:cNvPr>
          <p:cNvSpPr>
            <a:spLocks noGrp="1"/>
          </p:cNvSpPr>
          <p:nvPr>
            <p:ph type="title"/>
          </p:nvPr>
        </p:nvSpPr>
        <p:spPr>
          <a:xfrm>
            <a:off x="0" y="1584513"/>
            <a:ext cx="9144000" cy="2808312"/>
          </a:xfrm>
        </p:spPr>
        <p:txBody>
          <a:bodyPr>
            <a:normAutofit/>
          </a:bodyPr>
          <a:lstStyle/>
          <a:p>
            <a:pPr algn="ctr"/>
            <a:r>
              <a:rPr lang="fr-FR" dirty="0"/>
              <a:t>SECTION D’INVESTISSEMENT</a:t>
            </a:r>
          </a:p>
        </p:txBody>
      </p:sp>
      <p:sp>
        <p:nvSpPr>
          <p:cNvPr id="3" name="Espace réservé de la date 2">
            <a:extLst>
              <a:ext uri="{FF2B5EF4-FFF2-40B4-BE49-F238E27FC236}">
                <a16:creationId xmlns:a16="http://schemas.microsoft.com/office/drawing/2014/main" id="{31456A05-F878-44E5-B088-FBB9759ACD73}"/>
              </a:ext>
            </a:extLst>
          </p:cNvPr>
          <p:cNvSpPr>
            <a:spLocks noGrp="1"/>
          </p:cNvSpPr>
          <p:nvPr>
            <p:ph type="dt" sz="half" idx="10"/>
          </p:nvPr>
        </p:nvSpPr>
        <p:spPr/>
        <p:txBody>
          <a:bodyPr/>
          <a:lstStyle/>
          <a:p>
            <a:fld id="{FC2A3C5A-E0EC-41A5-AFBE-1816D3B21225}" type="datetime1">
              <a:rPr lang="fr-FR" smtClean="0"/>
              <a:pPr/>
              <a:t>31/03/2025</a:t>
            </a:fld>
            <a:endParaRPr lang="fr-FR" dirty="0"/>
          </a:p>
        </p:txBody>
      </p:sp>
      <p:sp>
        <p:nvSpPr>
          <p:cNvPr id="4" name="Espace réservé du numéro de diapositive 3">
            <a:extLst>
              <a:ext uri="{FF2B5EF4-FFF2-40B4-BE49-F238E27FC236}">
                <a16:creationId xmlns:a16="http://schemas.microsoft.com/office/drawing/2014/main" id="{129B97E8-F62F-4810-969D-B0A9681E66E5}"/>
              </a:ext>
            </a:extLst>
          </p:cNvPr>
          <p:cNvSpPr>
            <a:spLocks noGrp="1"/>
          </p:cNvSpPr>
          <p:nvPr>
            <p:ph type="sldNum" sz="quarter" idx="12"/>
          </p:nvPr>
        </p:nvSpPr>
        <p:spPr/>
        <p:txBody>
          <a:bodyPr/>
          <a:lstStyle/>
          <a:p>
            <a:fld id="{1A4AB998-FB24-4D55-85BD-932B30BB390E}" type="slidenum">
              <a:rPr lang="fr-FR" smtClean="0"/>
              <a:pPr/>
              <a:t>29</a:t>
            </a:fld>
            <a:endParaRPr lang="fr-FR" dirty="0"/>
          </a:p>
        </p:txBody>
      </p:sp>
      <p:pic>
        <p:nvPicPr>
          <p:cNvPr id="5" name="Image 4">
            <a:extLst>
              <a:ext uri="{FF2B5EF4-FFF2-40B4-BE49-F238E27FC236}">
                <a16:creationId xmlns:a16="http://schemas.microsoft.com/office/drawing/2014/main" id="{F2ECA21B-CC68-4CD8-A578-EA79672C86AB}"/>
              </a:ext>
            </a:extLst>
          </p:cNvPr>
          <p:cNvPicPr>
            <a:picLocks noChangeAspect="1"/>
          </p:cNvPicPr>
          <p:nvPr/>
        </p:nvPicPr>
        <p:blipFill>
          <a:blip r:embed="rId2"/>
          <a:stretch>
            <a:fillRect/>
          </a:stretch>
        </p:blipFill>
        <p:spPr>
          <a:xfrm>
            <a:off x="6936645" y="5338132"/>
            <a:ext cx="1883827" cy="908383"/>
          </a:xfrm>
          <a:prstGeom prst="rect">
            <a:avLst/>
          </a:prstGeom>
        </p:spPr>
      </p:pic>
    </p:spTree>
    <p:extLst>
      <p:ext uri="{BB962C8B-B14F-4D97-AF65-F5344CB8AC3E}">
        <p14:creationId xmlns:p14="http://schemas.microsoft.com/office/powerpoint/2010/main" val="236140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p:cNvSpPr>
            <a:spLocks noGrp="1"/>
          </p:cNvSpPr>
          <p:nvPr>
            <p:ph type="sldNum" sz="quarter" idx="12"/>
          </p:nvPr>
        </p:nvSpPr>
        <p:spPr/>
        <p:txBody>
          <a:bodyPr/>
          <a:lstStyle/>
          <a:p>
            <a:fld id="{1A4AB998-FB24-4D55-85BD-932B30BB390E}" type="slidenum">
              <a:rPr lang="fr-FR" smtClean="0"/>
              <a:pPr/>
              <a:t>3</a:t>
            </a:fld>
            <a:endParaRPr lang="fr-FR" dirty="0"/>
          </a:p>
        </p:txBody>
      </p:sp>
      <p:sp>
        <p:nvSpPr>
          <p:cNvPr id="2" name="Espace réservé du texte 1"/>
          <p:cNvSpPr>
            <a:spLocks noGrp="1"/>
          </p:cNvSpPr>
          <p:nvPr>
            <p:ph type="body" idx="1"/>
          </p:nvPr>
        </p:nvSpPr>
        <p:spPr>
          <a:xfrm>
            <a:off x="54567" y="1009603"/>
            <a:ext cx="8784976" cy="5184576"/>
          </a:xfrm>
        </p:spPr>
        <p:txBody>
          <a:bodyPr anchor="t">
            <a:normAutofit/>
          </a:bodyPr>
          <a:lstStyle/>
          <a:p>
            <a:pPr algn="just"/>
            <a:r>
              <a:rPr lang="fr-FR" sz="2400" dirty="0">
                <a:solidFill>
                  <a:schemeClr val="tx1"/>
                </a:solidFill>
              </a:rPr>
              <a:t>Rappel du contexte national suivant :</a:t>
            </a:r>
          </a:p>
          <a:p>
            <a:pPr marL="457200" indent="-457200" algn="just">
              <a:buFontTx/>
              <a:buChar char="-"/>
            </a:pPr>
            <a:r>
              <a:rPr lang="fr-FR" sz="2400" dirty="0">
                <a:solidFill>
                  <a:schemeClr val="tx1"/>
                </a:solidFill>
              </a:rPr>
              <a:t>Un contexte macroéconomique marqué par la croissance faible, un creusement du déficit budgétaire de l’Etat et des finances locales extrêmement tendues </a:t>
            </a:r>
          </a:p>
          <a:p>
            <a:pPr marL="457200" indent="-457200" algn="just">
              <a:buFontTx/>
              <a:buChar char="-"/>
            </a:pPr>
            <a:r>
              <a:rPr lang="fr-FR" sz="2400" dirty="0">
                <a:solidFill>
                  <a:schemeClr val="tx1"/>
                </a:solidFill>
              </a:rPr>
              <a:t>Dans le Projet de Loi de Finances initial, un prélèvement</a:t>
            </a:r>
            <a:r>
              <a:rPr lang="fr-FR" sz="2400" dirty="0">
                <a:solidFill>
                  <a:srgbClr val="FF0000"/>
                </a:solidFill>
              </a:rPr>
              <a:t> </a:t>
            </a:r>
            <a:r>
              <a:rPr lang="fr-FR" sz="2400" dirty="0">
                <a:solidFill>
                  <a:schemeClr val="tx1"/>
                </a:solidFill>
              </a:rPr>
              <a:t>sur les collectivités locales était prévu à hauteur de 5 Mds d’€, qui a été  ramené aujourd’hui à 2,2 Mds, auquel il faut ajouter une baisse des fonds verts destinés à accélérer la transition écologique dans les territoires.</a:t>
            </a:r>
          </a:p>
          <a:p>
            <a:pPr marL="457200" indent="-457200" algn="just">
              <a:buFontTx/>
              <a:buChar char="-"/>
            </a:pPr>
            <a:r>
              <a:rPr lang="fr-FR" sz="2400" dirty="0">
                <a:solidFill>
                  <a:schemeClr val="tx1"/>
                </a:solidFill>
              </a:rPr>
              <a:t>Augmentation du taux de cotisation employeur pour financer le retour à l’équilibre de la CNRACL</a:t>
            </a:r>
          </a:p>
        </p:txBody>
      </p:sp>
      <p:sp>
        <p:nvSpPr>
          <p:cNvPr id="6" name="Espace réservé du texte 2"/>
          <p:cNvSpPr txBox="1">
            <a:spLocks/>
          </p:cNvSpPr>
          <p:nvPr/>
        </p:nvSpPr>
        <p:spPr>
          <a:xfrm>
            <a:off x="179512" y="692696"/>
            <a:ext cx="8712968" cy="640871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just"/>
            <a:endParaRPr lang="fr-FR" sz="1800" b="1" dirty="0">
              <a:solidFill>
                <a:schemeClr val="tx1"/>
              </a:solidFill>
            </a:endParaRPr>
          </a:p>
          <a:p>
            <a:pPr algn="just"/>
            <a:endParaRPr lang="fr-FR" sz="2400" dirty="0">
              <a:solidFill>
                <a:schemeClr val="tx1"/>
              </a:solidFill>
            </a:endParaRPr>
          </a:p>
          <a:p>
            <a:pPr algn="just"/>
            <a:endParaRPr lang="fr-FR" sz="2400" dirty="0">
              <a:solidFill>
                <a:schemeClr val="tx1"/>
              </a:solidFill>
            </a:endParaRPr>
          </a:p>
        </p:txBody>
      </p:sp>
      <p:sp>
        <p:nvSpPr>
          <p:cNvPr id="8" name="Titre 1"/>
          <p:cNvSpPr txBox="1">
            <a:spLocks/>
          </p:cNvSpPr>
          <p:nvPr/>
        </p:nvSpPr>
        <p:spPr>
          <a:xfrm>
            <a:off x="768921" y="404664"/>
            <a:ext cx="7772400" cy="576064"/>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3200" b="1" kern="1200" cap="all">
                <a:solidFill>
                  <a:srgbClr val="272360"/>
                </a:solidFill>
                <a:latin typeface="+mj-lt"/>
                <a:ea typeface="+mj-ea"/>
                <a:cs typeface="+mj-cs"/>
              </a:defRPr>
            </a:lvl1pPr>
          </a:lstStyle>
          <a:p>
            <a:pPr algn="ctr"/>
            <a:r>
              <a:rPr lang="fr-FR" dirty="0"/>
              <a:t>ELEMENTS DE contexte</a:t>
            </a:r>
          </a:p>
        </p:txBody>
      </p:sp>
      <p:pic>
        <p:nvPicPr>
          <p:cNvPr id="3" name="Image 2">
            <a:extLst>
              <a:ext uri="{FF2B5EF4-FFF2-40B4-BE49-F238E27FC236}">
                <a16:creationId xmlns:a16="http://schemas.microsoft.com/office/drawing/2014/main" id="{97BDE568-2409-427D-A5C3-9CD98CF0A5A9}"/>
              </a:ext>
            </a:extLst>
          </p:cNvPr>
          <p:cNvPicPr>
            <a:picLocks noChangeAspect="1"/>
          </p:cNvPicPr>
          <p:nvPr/>
        </p:nvPicPr>
        <p:blipFill>
          <a:blip r:embed="rId3"/>
          <a:stretch>
            <a:fillRect/>
          </a:stretch>
        </p:blipFill>
        <p:spPr>
          <a:xfrm>
            <a:off x="6936645" y="5394205"/>
            <a:ext cx="2047120" cy="987123"/>
          </a:xfrm>
          <a:prstGeom prst="rect">
            <a:avLst/>
          </a:prstGeom>
        </p:spPr>
      </p:pic>
    </p:spTree>
    <p:extLst>
      <p:ext uri="{BB962C8B-B14F-4D97-AF65-F5344CB8AC3E}">
        <p14:creationId xmlns:p14="http://schemas.microsoft.com/office/powerpoint/2010/main" val="2764546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F08F5-385F-4BD6-A782-EE529A376B70}"/>
              </a:ext>
            </a:extLst>
          </p:cNvPr>
          <p:cNvSpPr>
            <a:spLocks noGrp="1"/>
          </p:cNvSpPr>
          <p:nvPr>
            <p:ph type="title"/>
          </p:nvPr>
        </p:nvSpPr>
        <p:spPr>
          <a:xfrm>
            <a:off x="539552" y="543823"/>
            <a:ext cx="7488832" cy="432048"/>
          </a:xfrm>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3B875806-6EB2-42A2-A98E-CB781728A560}"/>
              </a:ext>
            </a:extLst>
          </p:cNvPr>
          <p:cNvSpPr>
            <a:spLocks noGrp="1"/>
          </p:cNvSpPr>
          <p:nvPr>
            <p:ph idx="1"/>
          </p:nvPr>
        </p:nvSpPr>
        <p:spPr>
          <a:xfrm>
            <a:off x="747266" y="1304764"/>
            <a:ext cx="7713165" cy="4248472"/>
          </a:xfrm>
        </p:spPr>
        <p:txBody>
          <a:bodyPr>
            <a:normAutofit fontScale="92500" lnSpcReduction="10000"/>
          </a:bodyPr>
          <a:lstStyle/>
          <a:p>
            <a:pPr algn="just"/>
            <a:r>
              <a:rPr lang="fr-FR" dirty="0"/>
              <a:t>Comme vu au Compte administratif, des reports de crédits sont de nouveau à prévoir sur des opérations engagées depuis 2023 (Saint-Pierre-Les-Eglises, église de Pouzioux, huisseries à l’Hôtel de Ville) pour un montant de </a:t>
            </a:r>
            <a:r>
              <a:rPr lang="fr-FR" b="1" dirty="0"/>
              <a:t>152 200 €.</a:t>
            </a:r>
          </a:p>
          <a:p>
            <a:pPr algn="just"/>
            <a:r>
              <a:rPr lang="fr-FR" dirty="0"/>
              <a:t>En outre, sur les Autorisations de Programme et Crédits de Paiement (AP/CP),  il reste engagé au 31/12 une somme globale arrondie à </a:t>
            </a:r>
            <a:r>
              <a:rPr lang="fr-FR" b="1" dirty="0"/>
              <a:t>481 200 € </a:t>
            </a:r>
            <a:r>
              <a:rPr lang="fr-FR" dirty="0"/>
              <a:t>sur les CP 2024 (hors marchés de travaux théâtre et bibliothèque validés en toute fin d’année). Il convient donc de la reprogrammer sur 2025.</a:t>
            </a:r>
          </a:p>
        </p:txBody>
      </p:sp>
      <p:sp>
        <p:nvSpPr>
          <p:cNvPr id="4" name="Espace réservé de la date 3">
            <a:extLst>
              <a:ext uri="{FF2B5EF4-FFF2-40B4-BE49-F238E27FC236}">
                <a16:creationId xmlns:a16="http://schemas.microsoft.com/office/drawing/2014/main" id="{B0BFC72B-4B42-4D63-B74E-D606293045C9}"/>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D25C240F-4B59-432C-9CE9-5A162D2E9F73}"/>
              </a:ext>
            </a:extLst>
          </p:cNvPr>
          <p:cNvSpPr>
            <a:spLocks noGrp="1"/>
          </p:cNvSpPr>
          <p:nvPr>
            <p:ph type="sldNum" sz="quarter" idx="12"/>
          </p:nvPr>
        </p:nvSpPr>
        <p:spPr/>
        <p:txBody>
          <a:bodyPr/>
          <a:lstStyle/>
          <a:p>
            <a:fld id="{1A4AB998-FB24-4D55-85BD-932B30BB390E}" type="slidenum">
              <a:rPr lang="fr-FR" smtClean="0"/>
              <a:pPr/>
              <a:t>30</a:t>
            </a:fld>
            <a:endParaRPr lang="fr-FR" dirty="0"/>
          </a:p>
        </p:txBody>
      </p:sp>
      <p:pic>
        <p:nvPicPr>
          <p:cNvPr id="6" name="Image 5">
            <a:extLst>
              <a:ext uri="{FF2B5EF4-FFF2-40B4-BE49-F238E27FC236}">
                <a16:creationId xmlns:a16="http://schemas.microsoft.com/office/drawing/2014/main" id="{6325A3C2-D97A-4A95-858C-C85E83604854}"/>
              </a:ext>
            </a:extLst>
          </p:cNvPr>
          <p:cNvPicPr>
            <a:picLocks noChangeAspect="1"/>
          </p:cNvPicPr>
          <p:nvPr/>
        </p:nvPicPr>
        <p:blipFill>
          <a:blip r:embed="rId2"/>
          <a:stretch>
            <a:fillRect/>
          </a:stretch>
        </p:blipFill>
        <p:spPr>
          <a:xfrm>
            <a:off x="6936645" y="5423081"/>
            <a:ext cx="1883827" cy="908383"/>
          </a:xfrm>
          <a:prstGeom prst="rect">
            <a:avLst/>
          </a:prstGeom>
        </p:spPr>
      </p:pic>
    </p:spTree>
    <p:extLst>
      <p:ext uri="{BB962C8B-B14F-4D97-AF65-F5344CB8AC3E}">
        <p14:creationId xmlns:p14="http://schemas.microsoft.com/office/powerpoint/2010/main" val="1679014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BAFB7-1626-C580-387D-4FB62824FF2F}"/>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CCCAFBE7-B0CA-993E-E060-124AC1241C01}"/>
              </a:ext>
            </a:extLst>
          </p:cNvPr>
          <p:cNvSpPr>
            <a:spLocks noGrp="1"/>
          </p:cNvSpPr>
          <p:nvPr>
            <p:ph idx="1"/>
          </p:nvPr>
        </p:nvSpPr>
        <p:spPr/>
        <p:txBody>
          <a:bodyPr>
            <a:normAutofit/>
          </a:bodyPr>
          <a:lstStyle/>
          <a:p>
            <a:pPr algn="just"/>
            <a:r>
              <a:rPr lang="fr-FR" sz="2400" dirty="0"/>
              <a:t>Concernant les investissements courants, les priorités ont été présentées le 20 mars dernier et ont reçu un avis favorable de la commission travaux.</a:t>
            </a:r>
          </a:p>
          <a:p>
            <a:pPr algn="just"/>
            <a:r>
              <a:rPr lang="fr-FR" sz="2400" dirty="0"/>
              <a:t>Par rapport au DOB, et concernant les opérations individualisées, les CP 2025 ont été majorés pour l’opération de rénovation du TCT, du fait que les travaux devraient être achevés physiquement en 2025. A l’inverse les CP relatifs à la verrière du donjon ont été diminués, compte-tenu de la complexité de l’opération.</a:t>
            </a:r>
          </a:p>
        </p:txBody>
      </p:sp>
      <p:sp>
        <p:nvSpPr>
          <p:cNvPr id="4" name="Espace réservé de la date 3">
            <a:extLst>
              <a:ext uri="{FF2B5EF4-FFF2-40B4-BE49-F238E27FC236}">
                <a16:creationId xmlns:a16="http://schemas.microsoft.com/office/drawing/2014/main" id="{2227FF79-6D73-2366-3D8E-A8260F448B62}"/>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7555FA9D-09D7-8BA3-A427-5DC0129AD041}"/>
              </a:ext>
            </a:extLst>
          </p:cNvPr>
          <p:cNvSpPr>
            <a:spLocks noGrp="1"/>
          </p:cNvSpPr>
          <p:nvPr>
            <p:ph type="sldNum" sz="quarter" idx="12"/>
          </p:nvPr>
        </p:nvSpPr>
        <p:spPr/>
        <p:txBody>
          <a:bodyPr/>
          <a:lstStyle/>
          <a:p>
            <a:fld id="{1A4AB998-FB24-4D55-85BD-932B30BB390E}" type="slidenum">
              <a:rPr lang="fr-FR" smtClean="0"/>
              <a:pPr/>
              <a:t>31</a:t>
            </a:fld>
            <a:endParaRPr lang="fr-FR" dirty="0"/>
          </a:p>
        </p:txBody>
      </p:sp>
      <p:pic>
        <p:nvPicPr>
          <p:cNvPr id="6" name="Image 5">
            <a:extLst>
              <a:ext uri="{FF2B5EF4-FFF2-40B4-BE49-F238E27FC236}">
                <a16:creationId xmlns:a16="http://schemas.microsoft.com/office/drawing/2014/main" id="{FED9D4B9-EB08-F610-9DDB-72542C09609E}"/>
              </a:ext>
            </a:extLst>
          </p:cNvPr>
          <p:cNvPicPr>
            <a:picLocks noChangeAspect="1"/>
          </p:cNvPicPr>
          <p:nvPr/>
        </p:nvPicPr>
        <p:blipFill>
          <a:blip r:embed="rId2"/>
          <a:stretch>
            <a:fillRect/>
          </a:stretch>
        </p:blipFill>
        <p:spPr>
          <a:xfrm>
            <a:off x="6686872" y="5300670"/>
            <a:ext cx="1883827" cy="908383"/>
          </a:xfrm>
          <a:prstGeom prst="rect">
            <a:avLst/>
          </a:prstGeom>
        </p:spPr>
      </p:pic>
    </p:spTree>
    <p:extLst>
      <p:ext uri="{BB962C8B-B14F-4D97-AF65-F5344CB8AC3E}">
        <p14:creationId xmlns:p14="http://schemas.microsoft.com/office/powerpoint/2010/main" val="64619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74FC7-1AD1-4C3F-8CC5-F0200A7E6D0B}"/>
              </a:ext>
            </a:extLst>
          </p:cNvPr>
          <p:cNvSpPr>
            <a:spLocks noGrp="1"/>
          </p:cNvSpPr>
          <p:nvPr>
            <p:ph type="title"/>
          </p:nvPr>
        </p:nvSpPr>
        <p:spPr>
          <a:xfrm>
            <a:off x="476818" y="495617"/>
            <a:ext cx="7488832" cy="432048"/>
          </a:xfrm>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28F6AF88-1A27-4FBB-A923-296D5C13F9A8}"/>
              </a:ext>
            </a:extLst>
          </p:cNvPr>
          <p:cNvSpPr>
            <a:spLocks noGrp="1"/>
          </p:cNvSpPr>
          <p:nvPr>
            <p:ph idx="1"/>
          </p:nvPr>
        </p:nvSpPr>
        <p:spPr>
          <a:xfrm>
            <a:off x="611560" y="1042607"/>
            <a:ext cx="7920880" cy="4877599"/>
          </a:xfrm>
        </p:spPr>
        <p:txBody>
          <a:bodyPr>
            <a:normAutofit fontScale="92500" lnSpcReduction="10000"/>
          </a:bodyPr>
          <a:lstStyle/>
          <a:p>
            <a:pPr algn="just"/>
            <a:r>
              <a:rPr lang="fr-FR" sz="2400" b="1" u="sng" dirty="0"/>
              <a:t>Culture</a:t>
            </a:r>
            <a:r>
              <a:rPr lang="fr-FR" sz="2400" dirty="0"/>
              <a:t> : dernière tranche de rénovation de l’église Saint-Pierre-Les-Eglises, finitions église de Pouzioux, réhabilitation de l’ex multi-accueil pour transfert bibliothèque, enveloppes courantes musées et théâtre Charles-Trenet, étude cinéma (pas d’incidence budgétaire en 2025)</a:t>
            </a:r>
          </a:p>
          <a:p>
            <a:pPr algn="just"/>
            <a:r>
              <a:rPr lang="fr-FR" sz="2400" b="1" u="sng" dirty="0"/>
              <a:t>Transition écologique </a:t>
            </a:r>
            <a:r>
              <a:rPr lang="fr-FR" sz="2400" dirty="0"/>
              <a:t>: espaces publics, espaces verts, mobilier urbain, rénovation thermique du</a:t>
            </a:r>
            <a:r>
              <a:rPr lang="fr-FR" sz="2400" dirty="0">
                <a:solidFill>
                  <a:srgbClr val="FF0000"/>
                </a:solidFill>
              </a:rPr>
              <a:t> </a:t>
            </a:r>
            <a:r>
              <a:rPr lang="fr-FR" sz="2400" dirty="0"/>
              <a:t>théâtre Charles-Trenet</a:t>
            </a:r>
          </a:p>
          <a:p>
            <a:pPr algn="just"/>
            <a:r>
              <a:rPr lang="fr-FR" sz="2400" b="1" u="sng" dirty="0"/>
              <a:t>Sport</a:t>
            </a:r>
            <a:r>
              <a:rPr lang="fr-FR" sz="2400" dirty="0"/>
              <a:t> : crédits études projet site André Vouhé et réhabilitation du gymnase de </a:t>
            </a:r>
            <a:r>
              <a:rPr lang="fr-FR" sz="2400" dirty="0" err="1"/>
              <a:t>Peuron</a:t>
            </a:r>
            <a:r>
              <a:rPr lang="fr-FR" sz="2400" dirty="0"/>
              <a:t> (pas d’incidence budgétaire en 2025), investissements courants</a:t>
            </a:r>
          </a:p>
          <a:p>
            <a:pPr algn="just"/>
            <a:r>
              <a:rPr lang="fr-FR" sz="2400" b="1" u="sng" dirty="0"/>
              <a:t>Attractivité, sécurité et bienveillance </a:t>
            </a:r>
            <a:r>
              <a:rPr lang="fr-FR" sz="2400" dirty="0"/>
              <a:t>: finalisation micro signalétique Cité Médiévale, chalets supplémentaires, installation vidéoprotection, crédits courants défense incendie, accessibilité, maintenance patrimoine (bâtiments, cimetières..)</a:t>
            </a:r>
          </a:p>
        </p:txBody>
      </p:sp>
      <p:sp>
        <p:nvSpPr>
          <p:cNvPr id="4" name="Espace réservé de la date 3">
            <a:extLst>
              <a:ext uri="{FF2B5EF4-FFF2-40B4-BE49-F238E27FC236}">
                <a16:creationId xmlns:a16="http://schemas.microsoft.com/office/drawing/2014/main" id="{39F84B0B-E0F2-4FF7-BE2D-C09D08746DB6}"/>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5B38909-D728-48C4-BEB3-A2E729D290AA}"/>
              </a:ext>
            </a:extLst>
          </p:cNvPr>
          <p:cNvSpPr>
            <a:spLocks noGrp="1"/>
          </p:cNvSpPr>
          <p:nvPr>
            <p:ph type="sldNum" sz="quarter" idx="12"/>
          </p:nvPr>
        </p:nvSpPr>
        <p:spPr/>
        <p:txBody>
          <a:bodyPr/>
          <a:lstStyle/>
          <a:p>
            <a:fld id="{1A4AB998-FB24-4D55-85BD-932B30BB390E}" type="slidenum">
              <a:rPr lang="fr-FR" smtClean="0"/>
              <a:pPr/>
              <a:t>32</a:t>
            </a:fld>
            <a:endParaRPr lang="fr-FR" dirty="0"/>
          </a:p>
        </p:txBody>
      </p:sp>
      <p:pic>
        <p:nvPicPr>
          <p:cNvPr id="6" name="Image 5">
            <a:extLst>
              <a:ext uri="{FF2B5EF4-FFF2-40B4-BE49-F238E27FC236}">
                <a16:creationId xmlns:a16="http://schemas.microsoft.com/office/drawing/2014/main" id="{788FD13E-8C6B-4EB5-8E29-CF9C0E0E7D74}"/>
              </a:ext>
            </a:extLst>
          </p:cNvPr>
          <p:cNvPicPr>
            <a:picLocks noChangeAspect="1"/>
          </p:cNvPicPr>
          <p:nvPr/>
        </p:nvPicPr>
        <p:blipFill>
          <a:blip r:embed="rId2"/>
          <a:stretch>
            <a:fillRect/>
          </a:stretch>
        </p:blipFill>
        <p:spPr>
          <a:xfrm>
            <a:off x="7014462" y="5603101"/>
            <a:ext cx="1883827" cy="908383"/>
          </a:xfrm>
          <a:prstGeom prst="rect">
            <a:avLst/>
          </a:prstGeom>
        </p:spPr>
      </p:pic>
    </p:spTree>
    <p:extLst>
      <p:ext uri="{BB962C8B-B14F-4D97-AF65-F5344CB8AC3E}">
        <p14:creationId xmlns:p14="http://schemas.microsoft.com/office/powerpoint/2010/main" val="151725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BA78C-1650-ACD2-7132-5103AD229FC8}"/>
              </a:ext>
            </a:extLst>
          </p:cNvPr>
          <p:cNvSpPr>
            <a:spLocks noGrp="1"/>
          </p:cNvSpPr>
          <p:nvPr>
            <p:ph type="title"/>
          </p:nvPr>
        </p:nvSpPr>
        <p:spPr/>
        <p:txBody>
          <a:bodyPr/>
          <a:lstStyle/>
          <a:p>
            <a:r>
              <a:rPr lang="fr-FR" dirty="0"/>
              <a:t>Section d’investissement-Dépenses 2025</a:t>
            </a:r>
          </a:p>
        </p:txBody>
      </p:sp>
      <p:sp>
        <p:nvSpPr>
          <p:cNvPr id="3" name="Espace réservé du contenu 2">
            <a:extLst>
              <a:ext uri="{FF2B5EF4-FFF2-40B4-BE49-F238E27FC236}">
                <a16:creationId xmlns:a16="http://schemas.microsoft.com/office/drawing/2014/main" id="{B3184726-E588-1A21-5C69-C6FABFCA537C}"/>
              </a:ext>
            </a:extLst>
          </p:cNvPr>
          <p:cNvSpPr>
            <a:spLocks noGrp="1"/>
          </p:cNvSpPr>
          <p:nvPr>
            <p:ph idx="1"/>
          </p:nvPr>
        </p:nvSpPr>
        <p:spPr>
          <a:xfrm>
            <a:off x="683568" y="1268760"/>
            <a:ext cx="7920880" cy="5112568"/>
          </a:xfrm>
        </p:spPr>
        <p:txBody>
          <a:bodyPr>
            <a:normAutofit/>
          </a:bodyPr>
          <a:lstStyle/>
          <a:p>
            <a:pPr algn="just"/>
            <a:r>
              <a:rPr lang="fr-FR" sz="2000" b="1" u="sng" dirty="0"/>
              <a:t>Enfance et jeunesse </a:t>
            </a:r>
            <a:r>
              <a:rPr lang="fr-FR" sz="2000" dirty="0"/>
              <a:t>: crédits courants écoles, poursuite étude cuisine centrale, étude stationnement Maison de la Petite Enfance, aires de jeux</a:t>
            </a:r>
          </a:p>
          <a:p>
            <a:pPr algn="just"/>
            <a:r>
              <a:rPr lang="fr-FR" sz="2000" b="1" u="sng" dirty="0"/>
              <a:t>Développement de la ville</a:t>
            </a:r>
            <a:r>
              <a:rPr lang="fr-FR" sz="2000" dirty="0"/>
              <a:t>: Quartier de la Gare (rachat propriété Etablissement Public Foncier (50%), réhabilitation partie sommitale du silo (étanchéité), études complémentaires aménagement du quartier</a:t>
            </a:r>
          </a:p>
          <a:p>
            <a:pPr marL="0" indent="0" algn="just">
              <a:buNone/>
            </a:pPr>
            <a:r>
              <a:rPr lang="fr-FR" sz="2000" dirty="0"/>
              <a:t>       Complément travaux VRD Zone de Peuron</a:t>
            </a:r>
          </a:p>
          <a:p>
            <a:pPr algn="just"/>
            <a:r>
              <a:rPr lang="fr-FR" sz="2000" b="1" u="sng" dirty="0"/>
              <a:t>Moyens généraux </a:t>
            </a:r>
            <a:r>
              <a:rPr lang="fr-FR" sz="2000" dirty="0"/>
              <a:t>: crédits courants acquisition matériels techniques et autres, inclus véhicules tous services</a:t>
            </a:r>
          </a:p>
          <a:p>
            <a:pPr algn="just"/>
            <a:endParaRPr lang="fr-FR" sz="2000" dirty="0"/>
          </a:p>
          <a:p>
            <a:pPr algn="just"/>
            <a:r>
              <a:rPr lang="fr-FR" sz="2000" dirty="0"/>
              <a:t>Au total, les CP 2025 ressortent en inscriptions à </a:t>
            </a:r>
            <a:r>
              <a:rPr lang="fr-FR" sz="2000" b="1" dirty="0"/>
              <a:t>3 840 100 €</a:t>
            </a:r>
          </a:p>
          <a:p>
            <a:pPr algn="just"/>
            <a:endParaRPr lang="fr-FR" sz="2000" dirty="0"/>
          </a:p>
          <a:p>
            <a:pPr marL="0" indent="0" algn="just">
              <a:buNone/>
            </a:pPr>
            <a:endParaRPr lang="fr-FR" sz="2000" dirty="0"/>
          </a:p>
        </p:txBody>
      </p:sp>
      <p:sp>
        <p:nvSpPr>
          <p:cNvPr id="4" name="Espace réservé de la date 3">
            <a:extLst>
              <a:ext uri="{FF2B5EF4-FFF2-40B4-BE49-F238E27FC236}">
                <a16:creationId xmlns:a16="http://schemas.microsoft.com/office/drawing/2014/main" id="{00963C04-AB05-FABE-F761-6C9E8BB45527}"/>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1E6702E8-CA5B-A0A8-846C-049FA4089215}"/>
              </a:ext>
            </a:extLst>
          </p:cNvPr>
          <p:cNvSpPr>
            <a:spLocks noGrp="1"/>
          </p:cNvSpPr>
          <p:nvPr>
            <p:ph type="sldNum" sz="quarter" idx="12"/>
          </p:nvPr>
        </p:nvSpPr>
        <p:spPr/>
        <p:txBody>
          <a:bodyPr/>
          <a:lstStyle/>
          <a:p>
            <a:fld id="{1A4AB998-FB24-4D55-85BD-932B30BB390E}" type="slidenum">
              <a:rPr lang="fr-FR" smtClean="0"/>
              <a:pPr/>
              <a:t>33</a:t>
            </a:fld>
            <a:endParaRPr lang="fr-FR" dirty="0"/>
          </a:p>
        </p:txBody>
      </p:sp>
      <p:pic>
        <p:nvPicPr>
          <p:cNvPr id="6" name="Image 5">
            <a:extLst>
              <a:ext uri="{FF2B5EF4-FFF2-40B4-BE49-F238E27FC236}">
                <a16:creationId xmlns:a16="http://schemas.microsoft.com/office/drawing/2014/main" id="{970AC2BE-8B2E-2B07-FBCF-5461F8C15730}"/>
              </a:ext>
            </a:extLst>
          </p:cNvPr>
          <p:cNvPicPr>
            <a:picLocks noChangeAspect="1"/>
          </p:cNvPicPr>
          <p:nvPr/>
        </p:nvPicPr>
        <p:blipFill>
          <a:blip r:embed="rId2"/>
          <a:stretch>
            <a:fillRect/>
          </a:stretch>
        </p:blipFill>
        <p:spPr>
          <a:xfrm>
            <a:off x="6599572" y="5256921"/>
            <a:ext cx="1883827" cy="908383"/>
          </a:xfrm>
          <a:prstGeom prst="rect">
            <a:avLst/>
          </a:prstGeom>
        </p:spPr>
      </p:pic>
    </p:spTree>
    <p:extLst>
      <p:ext uri="{BB962C8B-B14F-4D97-AF65-F5344CB8AC3E}">
        <p14:creationId xmlns:p14="http://schemas.microsoft.com/office/powerpoint/2010/main" val="146112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70484-DD9C-A518-7A32-62013EE7E92E}"/>
              </a:ext>
            </a:extLst>
          </p:cNvPr>
          <p:cNvSpPr>
            <a:spLocks noGrp="1"/>
          </p:cNvSpPr>
          <p:nvPr>
            <p:ph type="title"/>
          </p:nvPr>
        </p:nvSpPr>
        <p:spPr/>
        <p:txBody>
          <a:bodyPr/>
          <a:lstStyle/>
          <a:p>
            <a:r>
              <a:rPr lang="fr-FR" sz="2400" dirty="0"/>
              <a:t>Section d’investissement – dépenses 2025</a:t>
            </a:r>
          </a:p>
        </p:txBody>
      </p:sp>
      <p:sp>
        <p:nvSpPr>
          <p:cNvPr id="4" name="Espace réservé de la date 3">
            <a:extLst>
              <a:ext uri="{FF2B5EF4-FFF2-40B4-BE49-F238E27FC236}">
                <a16:creationId xmlns:a16="http://schemas.microsoft.com/office/drawing/2014/main" id="{967C8CD9-52EB-D667-E84D-14BA29326D4C}"/>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4AC27A99-B4F4-A1C6-C957-0FBDE7DD2251}"/>
              </a:ext>
            </a:extLst>
          </p:cNvPr>
          <p:cNvSpPr>
            <a:spLocks noGrp="1"/>
          </p:cNvSpPr>
          <p:nvPr>
            <p:ph type="sldNum" sz="quarter" idx="12"/>
          </p:nvPr>
        </p:nvSpPr>
        <p:spPr/>
        <p:txBody>
          <a:bodyPr/>
          <a:lstStyle/>
          <a:p>
            <a:fld id="{1A4AB998-FB24-4D55-85BD-932B30BB390E}" type="slidenum">
              <a:rPr lang="fr-FR" smtClean="0"/>
              <a:pPr/>
              <a:t>34</a:t>
            </a:fld>
            <a:endParaRPr lang="fr-FR" dirty="0"/>
          </a:p>
        </p:txBody>
      </p:sp>
      <p:graphicFrame>
        <p:nvGraphicFramePr>
          <p:cNvPr id="6" name="Espace réservé du contenu 5">
            <a:extLst>
              <a:ext uri="{FF2B5EF4-FFF2-40B4-BE49-F238E27FC236}">
                <a16:creationId xmlns:a16="http://schemas.microsoft.com/office/drawing/2014/main" id="{A53BA696-2E83-A1A8-411E-F7FE184FE5E8}"/>
              </a:ext>
            </a:extLst>
          </p:cNvPr>
          <p:cNvGraphicFramePr>
            <a:graphicFrameLocks noGrp="1"/>
          </p:cNvGraphicFramePr>
          <p:nvPr>
            <p:ph idx="1"/>
            <p:extLst>
              <p:ext uri="{D42A27DB-BD31-4B8C-83A1-F6EECF244321}">
                <p14:modId xmlns:p14="http://schemas.microsoft.com/office/powerpoint/2010/main" val="2292798355"/>
              </p:ext>
            </p:extLst>
          </p:nvPr>
        </p:nvGraphicFramePr>
        <p:xfrm>
          <a:off x="683568" y="1520961"/>
          <a:ext cx="7632848" cy="4320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490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DDC5D-BA9E-62EC-04A8-93F88D82A570}"/>
              </a:ext>
            </a:extLst>
          </p:cNvPr>
          <p:cNvSpPr>
            <a:spLocks noGrp="1"/>
          </p:cNvSpPr>
          <p:nvPr>
            <p:ph type="title"/>
          </p:nvPr>
        </p:nvSpPr>
        <p:spPr/>
        <p:txBody>
          <a:bodyPr/>
          <a:lstStyle/>
          <a:p>
            <a:r>
              <a:rPr lang="fr-FR" dirty="0"/>
              <a:t>Section d’investissement – Dépenses 2025</a:t>
            </a:r>
          </a:p>
        </p:txBody>
      </p:sp>
      <p:sp>
        <p:nvSpPr>
          <p:cNvPr id="3" name="Espace réservé du contenu 2">
            <a:extLst>
              <a:ext uri="{FF2B5EF4-FFF2-40B4-BE49-F238E27FC236}">
                <a16:creationId xmlns:a16="http://schemas.microsoft.com/office/drawing/2014/main" id="{46C655C5-DCAF-82FB-C2E4-B24245EF06BB}"/>
              </a:ext>
            </a:extLst>
          </p:cNvPr>
          <p:cNvSpPr>
            <a:spLocks noGrp="1"/>
          </p:cNvSpPr>
          <p:nvPr>
            <p:ph idx="1"/>
          </p:nvPr>
        </p:nvSpPr>
        <p:spPr>
          <a:xfrm>
            <a:off x="467544" y="1772815"/>
            <a:ext cx="7848872" cy="4104457"/>
          </a:xfrm>
        </p:spPr>
        <p:txBody>
          <a:bodyPr>
            <a:normAutofit/>
          </a:bodyPr>
          <a:lstStyle/>
          <a:p>
            <a:r>
              <a:rPr lang="fr-FR" sz="2400" b="1" dirty="0"/>
              <a:t>Autres dépenses</a:t>
            </a:r>
          </a:p>
          <a:p>
            <a:r>
              <a:rPr lang="fr-FR" sz="2400" dirty="0"/>
              <a:t>Remboursement capital de la dette : 722 000 €</a:t>
            </a:r>
          </a:p>
          <a:p>
            <a:r>
              <a:rPr lang="fr-FR" sz="2400" dirty="0"/>
              <a:t>(sous-estimation erreur matérielle au DOB)</a:t>
            </a:r>
          </a:p>
          <a:p>
            <a:r>
              <a:rPr lang="fr-FR" sz="2400" dirty="0"/>
              <a:t>Attributions de Compensation à verser à GPCU : 186 500 €</a:t>
            </a:r>
          </a:p>
          <a:p>
            <a:r>
              <a:rPr lang="fr-FR" sz="2400" dirty="0"/>
              <a:t>Opérations d’ordre intérieur section : 35 000€</a:t>
            </a:r>
          </a:p>
          <a:p>
            <a:r>
              <a:rPr lang="fr-FR" sz="2400" dirty="0"/>
              <a:t>Transferts entre sections : 103 000 €</a:t>
            </a:r>
          </a:p>
          <a:p>
            <a:r>
              <a:rPr lang="fr-FR" sz="2400" dirty="0"/>
              <a:t>Déficit de clôture CA 2024 : 630 102,35 </a:t>
            </a:r>
            <a:r>
              <a:rPr lang="fr-FR" dirty="0"/>
              <a:t>€</a:t>
            </a:r>
          </a:p>
        </p:txBody>
      </p:sp>
      <p:sp>
        <p:nvSpPr>
          <p:cNvPr id="4" name="Espace réservé de la date 3">
            <a:extLst>
              <a:ext uri="{FF2B5EF4-FFF2-40B4-BE49-F238E27FC236}">
                <a16:creationId xmlns:a16="http://schemas.microsoft.com/office/drawing/2014/main" id="{F15A9C0E-DE98-EF3D-9B90-8F87F38BA956}"/>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04CD3D1-2599-5A9F-BE6D-48DF8EC424CA}"/>
              </a:ext>
            </a:extLst>
          </p:cNvPr>
          <p:cNvSpPr>
            <a:spLocks noGrp="1"/>
          </p:cNvSpPr>
          <p:nvPr>
            <p:ph type="sldNum" sz="quarter" idx="12"/>
          </p:nvPr>
        </p:nvSpPr>
        <p:spPr/>
        <p:txBody>
          <a:bodyPr/>
          <a:lstStyle/>
          <a:p>
            <a:fld id="{1A4AB998-FB24-4D55-85BD-932B30BB390E}" type="slidenum">
              <a:rPr lang="fr-FR" smtClean="0"/>
              <a:pPr/>
              <a:t>35</a:t>
            </a:fld>
            <a:endParaRPr lang="fr-FR" dirty="0"/>
          </a:p>
        </p:txBody>
      </p:sp>
      <p:pic>
        <p:nvPicPr>
          <p:cNvPr id="6" name="Image 5">
            <a:extLst>
              <a:ext uri="{FF2B5EF4-FFF2-40B4-BE49-F238E27FC236}">
                <a16:creationId xmlns:a16="http://schemas.microsoft.com/office/drawing/2014/main" id="{8DE04527-B8CE-9DF0-75EF-073854315616}"/>
              </a:ext>
            </a:extLst>
          </p:cNvPr>
          <p:cNvPicPr>
            <a:picLocks noChangeAspect="1"/>
          </p:cNvPicPr>
          <p:nvPr/>
        </p:nvPicPr>
        <p:blipFill>
          <a:blip r:embed="rId2"/>
          <a:stretch>
            <a:fillRect/>
          </a:stretch>
        </p:blipFill>
        <p:spPr>
          <a:xfrm>
            <a:off x="6658613" y="5256921"/>
            <a:ext cx="1883827" cy="908383"/>
          </a:xfrm>
          <a:prstGeom prst="rect">
            <a:avLst/>
          </a:prstGeom>
        </p:spPr>
      </p:pic>
    </p:spTree>
    <p:extLst>
      <p:ext uri="{BB962C8B-B14F-4D97-AF65-F5344CB8AC3E}">
        <p14:creationId xmlns:p14="http://schemas.microsoft.com/office/powerpoint/2010/main" val="142030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F3423-A072-38BC-41EC-A5F966825C01}"/>
              </a:ext>
            </a:extLst>
          </p:cNvPr>
          <p:cNvSpPr>
            <a:spLocks noGrp="1"/>
          </p:cNvSpPr>
          <p:nvPr>
            <p:ph type="title"/>
          </p:nvPr>
        </p:nvSpPr>
        <p:spPr/>
        <p:txBody>
          <a:bodyPr/>
          <a:lstStyle/>
          <a:p>
            <a:r>
              <a:rPr lang="fr-FR" sz="2400" dirty="0"/>
              <a:t>Section d’investissement – Dépenses 2025</a:t>
            </a:r>
          </a:p>
        </p:txBody>
      </p:sp>
      <p:sp>
        <p:nvSpPr>
          <p:cNvPr id="4" name="Espace réservé de la date 3">
            <a:extLst>
              <a:ext uri="{FF2B5EF4-FFF2-40B4-BE49-F238E27FC236}">
                <a16:creationId xmlns:a16="http://schemas.microsoft.com/office/drawing/2014/main" id="{3A3760B8-0999-23C2-5C20-80568911D7E6}"/>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0B698A4E-4373-1AFC-2E59-7AA021CDDB02}"/>
              </a:ext>
            </a:extLst>
          </p:cNvPr>
          <p:cNvSpPr>
            <a:spLocks noGrp="1"/>
          </p:cNvSpPr>
          <p:nvPr>
            <p:ph type="sldNum" sz="quarter" idx="12"/>
          </p:nvPr>
        </p:nvSpPr>
        <p:spPr/>
        <p:txBody>
          <a:bodyPr/>
          <a:lstStyle/>
          <a:p>
            <a:fld id="{1A4AB998-FB24-4D55-85BD-932B30BB390E}" type="slidenum">
              <a:rPr lang="fr-FR" smtClean="0"/>
              <a:pPr/>
              <a:t>36</a:t>
            </a:fld>
            <a:endParaRPr lang="fr-FR" dirty="0"/>
          </a:p>
        </p:txBody>
      </p:sp>
      <p:graphicFrame>
        <p:nvGraphicFramePr>
          <p:cNvPr id="6" name="Espace réservé du contenu 5">
            <a:extLst>
              <a:ext uri="{FF2B5EF4-FFF2-40B4-BE49-F238E27FC236}">
                <a16:creationId xmlns:a16="http://schemas.microsoft.com/office/drawing/2014/main" id="{F8B43617-274F-4B6D-9991-07CC708964BE}"/>
              </a:ext>
            </a:extLst>
          </p:cNvPr>
          <p:cNvGraphicFramePr>
            <a:graphicFrameLocks noGrp="1"/>
          </p:cNvGraphicFramePr>
          <p:nvPr>
            <p:ph idx="1"/>
            <p:extLst>
              <p:ext uri="{D42A27DB-BD31-4B8C-83A1-F6EECF244321}">
                <p14:modId xmlns:p14="http://schemas.microsoft.com/office/powerpoint/2010/main" val="2372966755"/>
              </p:ext>
            </p:extLst>
          </p:nvPr>
        </p:nvGraphicFramePr>
        <p:xfrm>
          <a:off x="971550" y="1556792"/>
          <a:ext cx="7128842" cy="4320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04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48D7E-04BC-671E-EEE8-CE0F8BF77D15}"/>
              </a:ext>
            </a:extLst>
          </p:cNvPr>
          <p:cNvSpPr>
            <a:spLocks noGrp="1"/>
          </p:cNvSpPr>
          <p:nvPr>
            <p:ph type="title"/>
          </p:nvPr>
        </p:nvSpPr>
        <p:spPr/>
        <p:txBody>
          <a:bodyPr/>
          <a:lstStyle/>
          <a:p>
            <a:r>
              <a:rPr lang="fr-FR" sz="2400" dirty="0"/>
              <a:t>Section d’investissement – recettes 2025</a:t>
            </a:r>
          </a:p>
        </p:txBody>
      </p:sp>
      <p:sp>
        <p:nvSpPr>
          <p:cNvPr id="3" name="Espace réservé du contenu 2">
            <a:extLst>
              <a:ext uri="{FF2B5EF4-FFF2-40B4-BE49-F238E27FC236}">
                <a16:creationId xmlns:a16="http://schemas.microsoft.com/office/drawing/2014/main" id="{4B842A8C-2F67-4BBE-BEE8-55E2EE2B3D96}"/>
              </a:ext>
            </a:extLst>
          </p:cNvPr>
          <p:cNvSpPr>
            <a:spLocks noGrp="1"/>
          </p:cNvSpPr>
          <p:nvPr>
            <p:ph idx="1"/>
          </p:nvPr>
        </p:nvSpPr>
        <p:spPr>
          <a:xfrm>
            <a:off x="971600" y="1628801"/>
            <a:ext cx="7560840" cy="4392487"/>
          </a:xfrm>
        </p:spPr>
        <p:txBody>
          <a:bodyPr>
            <a:normAutofit fontScale="25000" lnSpcReduction="20000"/>
          </a:bodyPr>
          <a:lstStyle/>
          <a:p>
            <a:pPr algn="just"/>
            <a:r>
              <a:rPr lang="fr-FR" sz="9600" dirty="0"/>
              <a:t>Les recettes destinées à équilibrer la section d’investissement du budget sont diverses :</a:t>
            </a:r>
          </a:p>
          <a:p>
            <a:pPr algn="just"/>
            <a:r>
              <a:rPr lang="fr-FR" sz="9600" dirty="0"/>
              <a:t>- en 1</a:t>
            </a:r>
            <a:r>
              <a:rPr lang="fr-FR" sz="9600" baseline="30000" dirty="0"/>
              <a:t>er</a:t>
            </a:r>
            <a:r>
              <a:rPr lang="fr-FR" sz="9600" dirty="0"/>
              <a:t> lieu l’affectation du résultat de fonctionnement N-1, à hauteur de 763 100 €, conformément à la délibération CM du 20 février.</a:t>
            </a:r>
          </a:p>
          <a:p>
            <a:pPr marL="0" indent="0" algn="just">
              <a:buNone/>
            </a:pPr>
            <a:r>
              <a:rPr lang="fr-FR" sz="9600" dirty="0"/>
              <a:t>    - les recettes externes sont constituées des subventions associées aux projets (notamment TCT, bibliothèque et église SPLE), le FCTVA évalué de manière assez précise sur la base des investissements N-1 (250 KE), le produit de la taxe d’aménagement </a:t>
            </a:r>
          </a:p>
          <a:p>
            <a:pPr marL="0" indent="0" algn="just">
              <a:buNone/>
            </a:pPr>
            <a:r>
              <a:rPr lang="fr-FR" sz="9600" dirty="0"/>
              <a:t>    - les cessions d’immobilisations évaluées prudemment, le remboursement des avances de trésorerie du BA de Gâte Râpe (250 K€)</a:t>
            </a:r>
          </a:p>
          <a:p>
            <a:pPr marL="0" indent="0">
              <a:buNone/>
            </a:pPr>
            <a:endParaRPr lang="fr-FR" sz="3100" dirty="0"/>
          </a:p>
          <a:p>
            <a:pPr marL="0" indent="0">
              <a:buNone/>
            </a:pPr>
            <a:r>
              <a:rPr lang="fr-FR" dirty="0"/>
              <a:t> </a:t>
            </a:r>
          </a:p>
        </p:txBody>
      </p:sp>
      <p:sp>
        <p:nvSpPr>
          <p:cNvPr id="4" name="Espace réservé de la date 3">
            <a:extLst>
              <a:ext uri="{FF2B5EF4-FFF2-40B4-BE49-F238E27FC236}">
                <a16:creationId xmlns:a16="http://schemas.microsoft.com/office/drawing/2014/main" id="{D85A2602-1279-376D-10D3-A654669EFF94}"/>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45898914-97DE-42F2-7B2D-8B4DA92B4CB8}"/>
              </a:ext>
            </a:extLst>
          </p:cNvPr>
          <p:cNvSpPr>
            <a:spLocks noGrp="1"/>
          </p:cNvSpPr>
          <p:nvPr>
            <p:ph type="sldNum" sz="quarter" idx="12"/>
          </p:nvPr>
        </p:nvSpPr>
        <p:spPr/>
        <p:txBody>
          <a:bodyPr/>
          <a:lstStyle/>
          <a:p>
            <a:fld id="{1A4AB998-FB24-4D55-85BD-932B30BB390E}" type="slidenum">
              <a:rPr lang="fr-FR" smtClean="0"/>
              <a:pPr/>
              <a:t>37</a:t>
            </a:fld>
            <a:endParaRPr lang="fr-FR" dirty="0"/>
          </a:p>
        </p:txBody>
      </p:sp>
    </p:spTree>
    <p:extLst>
      <p:ext uri="{BB962C8B-B14F-4D97-AF65-F5344CB8AC3E}">
        <p14:creationId xmlns:p14="http://schemas.microsoft.com/office/powerpoint/2010/main" val="3304107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9DF25-EB3E-61B6-EAAF-6C5E5820C087}"/>
              </a:ext>
            </a:extLst>
          </p:cNvPr>
          <p:cNvSpPr>
            <a:spLocks noGrp="1"/>
          </p:cNvSpPr>
          <p:nvPr>
            <p:ph type="title"/>
          </p:nvPr>
        </p:nvSpPr>
        <p:spPr/>
        <p:txBody>
          <a:bodyPr/>
          <a:lstStyle/>
          <a:p>
            <a:r>
              <a:rPr lang="fr-FR" sz="2400" dirty="0"/>
              <a:t>Section d’investissement –recettes 2025</a:t>
            </a:r>
          </a:p>
        </p:txBody>
      </p:sp>
      <p:sp>
        <p:nvSpPr>
          <p:cNvPr id="3" name="Espace réservé du contenu 2">
            <a:extLst>
              <a:ext uri="{FF2B5EF4-FFF2-40B4-BE49-F238E27FC236}">
                <a16:creationId xmlns:a16="http://schemas.microsoft.com/office/drawing/2014/main" id="{8BCC0996-86F2-46FC-DA9B-806EE2EB6B08}"/>
              </a:ext>
            </a:extLst>
          </p:cNvPr>
          <p:cNvSpPr>
            <a:spLocks noGrp="1"/>
          </p:cNvSpPr>
          <p:nvPr>
            <p:ph idx="1"/>
          </p:nvPr>
        </p:nvSpPr>
        <p:spPr>
          <a:xfrm>
            <a:off x="827584" y="1628801"/>
            <a:ext cx="7272808" cy="4248472"/>
          </a:xfrm>
        </p:spPr>
        <p:txBody>
          <a:bodyPr>
            <a:normAutofit/>
          </a:bodyPr>
          <a:lstStyle/>
          <a:p>
            <a:pPr algn="just"/>
            <a:r>
              <a:rPr lang="fr-FR" sz="2400" dirty="0"/>
              <a:t>Les composantes de l’autofinancement</a:t>
            </a:r>
            <a:r>
              <a:rPr lang="fr-FR" sz="2400" dirty="0">
                <a:solidFill>
                  <a:srgbClr val="FF0000"/>
                </a:solidFill>
              </a:rPr>
              <a:t>,</a:t>
            </a:r>
            <a:r>
              <a:rPr lang="fr-FR" sz="2400" dirty="0"/>
              <a:t> que sont l’amortissement des immobilisations et le virement du fonctionnement sont évaluées au total à 3 062 500 €.</a:t>
            </a:r>
          </a:p>
          <a:p>
            <a:pPr algn="just"/>
            <a:r>
              <a:rPr lang="fr-FR" sz="2400" dirty="0"/>
              <a:t>Dans ces conditions, le recours à l’emprunt pour 2025 serait limité à 500 000 €, permettant d’envisager un CRD en baisse au 31/12/2025.</a:t>
            </a:r>
          </a:p>
        </p:txBody>
      </p:sp>
      <p:sp>
        <p:nvSpPr>
          <p:cNvPr id="4" name="Espace réservé de la date 3">
            <a:extLst>
              <a:ext uri="{FF2B5EF4-FFF2-40B4-BE49-F238E27FC236}">
                <a16:creationId xmlns:a16="http://schemas.microsoft.com/office/drawing/2014/main" id="{5176C2FE-D74E-E00A-3ADF-BBE0D167B67B}"/>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83403E08-13BA-D665-2E83-17F6D47D1BDD}"/>
              </a:ext>
            </a:extLst>
          </p:cNvPr>
          <p:cNvSpPr>
            <a:spLocks noGrp="1"/>
          </p:cNvSpPr>
          <p:nvPr>
            <p:ph type="sldNum" sz="quarter" idx="12"/>
          </p:nvPr>
        </p:nvSpPr>
        <p:spPr/>
        <p:txBody>
          <a:bodyPr/>
          <a:lstStyle/>
          <a:p>
            <a:fld id="{1A4AB998-FB24-4D55-85BD-932B30BB390E}" type="slidenum">
              <a:rPr lang="fr-FR" smtClean="0"/>
              <a:pPr/>
              <a:t>38</a:t>
            </a:fld>
            <a:endParaRPr lang="fr-FR" dirty="0"/>
          </a:p>
        </p:txBody>
      </p:sp>
    </p:spTree>
    <p:extLst>
      <p:ext uri="{BB962C8B-B14F-4D97-AF65-F5344CB8AC3E}">
        <p14:creationId xmlns:p14="http://schemas.microsoft.com/office/powerpoint/2010/main" val="4212000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81113-0B79-F627-8761-60DF0659CCF4}"/>
              </a:ext>
            </a:extLst>
          </p:cNvPr>
          <p:cNvSpPr>
            <a:spLocks noGrp="1"/>
          </p:cNvSpPr>
          <p:nvPr>
            <p:ph type="title"/>
          </p:nvPr>
        </p:nvSpPr>
        <p:spPr/>
        <p:txBody>
          <a:bodyPr/>
          <a:lstStyle/>
          <a:p>
            <a:r>
              <a:rPr lang="fr-FR" sz="2400" dirty="0"/>
              <a:t>Section d’investissement –recettes 2025</a:t>
            </a:r>
          </a:p>
        </p:txBody>
      </p:sp>
      <p:sp>
        <p:nvSpPr>
          <p:cNvPr id="4" name="Espace réservé de la date 3">
            <a:extLst>
              <a:ext uri="{FF2B5EF4-FFF2-40B4-BE49-F238E27FC236}">
                <a16:creationId xmlns:a16="http://schemas.microsoft.com/office/drawing/2014/main" id="{D609201B-E01E-7A1A-8572-704E56D79C52}"/>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EA6E3147-E1DE-3EF5-9765-A9E93A0852BA}"/>
              </a:ext>
            </a:extLst>
          </p:cNvPr>
          <p:cNvSpPr>
            <a:spLocks noGrp="1"/>
          </p:cNvSpPr>
          <p:nvPr>
            <p:ph type="sldNum" sz="quarter" idx="12"/>
          </p:nvPr>
        </p:nvSpPr>
        <p:spPr/>
        <p:txBody>
          <a:bodyPr/>
          <a:lstStyle/>
          <a:p>
            <a:fld id="{1A4AB998-FB24-4D55-85BD-932B30BB390E}" type="slidenum">
              <a:rPr lang="fr-FR" smtClean="0"/>
              <a:pPr/>
              <a:t>39</a:t>
            </a:fld>
            <a:endParaRPr lang="fr-FR" dirty="0"/>
          </a:p>
        </p:txBody>
      </p:sp>
      <p:graphicFrame>
        <p:nvGraphicFramePr>
          <p:cNvPr id="6" name="Espace réservé du contenu 5">
            <a:extLst>
              <a:ext uri="{FF2B5EF4-FFF2-40B4-BE49-F238E27FC236}">
                <a16:creationId xmlns:a16="http://schemas.microsoft.com/office/drawing/2014/main" id="{89C6B0AE-6482-4C3A-92F1-C789C9D12E38}"/>
              </a:ext>
            </a:extLst>
          </p:cNvPr>
          <p:cNvGraphicFramePr>
            <a:graphicFrameLocks noGrp="1"/>
          </p:cNvGraphicFramePr>
          <p:nvPr>
            <p:ph idx="1"/>
            <p:extLst>
              <p:ext uri="{D42A27DB-BD31-4B8C-83A1-F6EECF244321}">
                <p14:modId xmlns:p14="http://schemas.microsoft.com/office/powerpoint/2010/main" val="1727542518"/>
              </p:ext>
            </p:extLst>
          </p:nvPr>
        </p:nvGraphicFramePr>
        <p:xfrm>
          <a:off x="971550" y="1556792"/>
          <a:ext cx="7272858" cy="4320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934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B1A1B-AB87-2C85-6C3A-E452D68D1C03}"/>
              </a:ext>
            </a:extLst>
          </p:cNvPr>
          <p:cNvSpPr>
            <a:spLocks noGrp="1"/>
          </p:cNvSpPr>
          <p:nvPr>
            <p:ph type="title"/>
          </p:nvPr>
        </p:nvSpPr>
        <p:spPr>
          <a:xfrm>
            <a:off x="539552" y="476672"/>
            <a:ext cx="7488832" cy="432048"/>
          </a:xfrm>
        </p:spPr>
        <p:txBody>
          <a:bodyPr/>
          <a:lstStyle/>
          <a:p>
            <a:r>
              <a:rPr lang="fr-FR" dirty="0"/>
              <a:t>                ELEMENTS DE CONTEXTE</a:t>
            </a:r>
          </a:p>
        </p:txBody>
      </p:sp>
      <p:sp>
        <p:nvSpPr>
          <p:cNvPr id="3" name="Espace réservé du contenu 2">
            <a:extLst>
              <a:ext uri="{FF2B5EF4-FFF2-40B4-BE49-F238E27FC236}">
                <a16:creationId xmlns:a16="http://schemas.microsoft.com/office/drawing/2014/main" id="{50885DDF-9AD1-9F1A-59C4-1E0E03856723}"/>
              </a:ext>
            </a:extLst>
          </p:cNvPr>
          <p:cNvSpPr>
            <a:spLocks noGrp="1"/>
          </p:cNvSpPr>
          <p:nvPr>
            <p:ph idx="1"/>
          </p:nvPr>
        </p:nvSpPr>
        <p:spPr>
          <a:xfrm>
            <a:off x="1043608" y="1196752"/>
            <a:ext cx="7488832" cy="4248472"/>
          </a:xfrm>
        </p:spPr>
        <p:txBody>
          <a:bodyPr>
            <a:normAutofit lnSpcReduction="10000"/>
          </a:bodyPr>
          <a:lstStyle/>
          <a:p>
            <a:pPr algn="just">
              <a:buFontTx/>
              <a:buChar char="-"/>
            </a:pPr>
            <a:r>
              <a:rPr lang="fr-FR" sz="2400" dirty="0"/>
              <a:t>Lors du Conseil Municipal du 20 février dernier, a eu lieu le débat des orientations budgétaires sur la base d’un rapport exposant les différentes tendances en matière de dépenses et recettes de fonctionnement, fiscalité, dotations, endettement, épargne et investissement.</a:t>
            </a:r>
          </a:p>
          <a:p>
            <a:pPr algn="just">
              <a:buFontTx/>
              <a:buChar char="-"/>
            </a:pPr>
            <a:r>
              <a:rPr lang="fr-FR" sz="2400" dirty="0"/>
              <a:t>Le budget présenté s’inscrit bien évidemment dans la suite du débat et surtout sa logique :</a:t>
            </a:r>
          </a:p>
          <a:p>
            <a:pPr algn="just">
              <a:buFontTx/>
              <a:buChar char="-"/>
            </a:pPr>
            <a:r>
              <a:rPr lang="fr-FR" sz="2400" dirty="0"/>
              <a:t>§	effort accru de la maitrise des dépenses de fonctionnement</a:t>
            </a:r>
            <a:r>
              <a:rPr lang="fr-FR" sz="2400" dirty="0">
                <a:solidFill>
                  <a:srgbClr val="FF0000"/>
                </a:solidFill>
              </a:rPr>
              <a:t>,</a:t>
            </a:r>
            <a:r>
              <a:rPr lang="fr-FR" sz="2400" dirty="0"/>
              <a:t> pour lutter contre l’érosion de l’épargne du fait de dépenses incompressibles qui augmentent</a:t>
            </a:r>
            <a:r>
              <a:rPr lang="fr-FR" sz="2400" dirty="0">
                <a:solidFill>
                  <a:srgbClr val="FF0000"/>
                </a:solidFill>
              </a:rPr>
              <a:t>,</a:t>
            </a:r>
            <a:r>
              <a:rPr lang="fr-FR" sz="2400" dirty="0"/>
              <a:t> et de recettes relativement « inertes » </a:t>
            </a:r>
            <a:r>
              <a:rPr lang="fr-FR" sz="2400" dirty="0">
                <a:solidFill>
                  <a:srgbClr val="FF0000"/>
                </a:solidFill>
              </a:rPr>
              <a:t>;</a:t>
            </a:r>
            <a:endParaRPr lang="fr-FR" sz="2400" dirty="0"/>
          </a:p>
        </p:txBody>
      </p:sp>
      <p:sp>
        <p:nvSpPr>
          <p:cNvPr id="4" name="Espace réservé de la date 3">
            <a:extLst>
              <a:ext uri="{FF2B5EF4-FFF2-40B4-BE49-F238E27FC236}">
                <a16:creationId xmlns:a16="http://schemas.microsoft.com/office/drawing/2014/main" id="{446E0B9A-0E2D-244F-C1BF-284D1A6B4AC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8A932AA6-962D-A3B6-F3EC-35542D9EBC80}"/>
              </a:ext>
            </a:extLst>
          </p:cNvPr>
          <p:cNvSpPr>
            <a:spLocks noGrp="1"/>
          </p:cNvSpPr>
          <p:nvPr>
            <p:ph type="sldNum" sz="quarter" idx="12"/>
          </p:nvPr>
        </p:nvSpPr>
        <p:spPr/>
        <p:txBody>
          <a:bodyPr/>
          <a:lstStyle/>
          <a:p>
            <a:fld id="{1A4AB998-FB24-4D55-85BD-932B30BB390E}" type="slidenum">
              <a:rPr lang="fr-FR" smtClean="0"/>
              <a:pPr/>
              <a:t>4</a:t>
            </a:fld>
            <a:endParaRPr lang="fr-FR" dirty="0"/>
          </a:p>
        </p:txBody>
      </p:sp>
      <p:pic>
        <p:nvPicPr>
          <p:cNvPr id="6" name="Image 5">
            <a:extLst>
              <a:ext uri="{FF2B5EF4-FFF2-40B4-BE49-F238E27FC236}">
                <a16:creationId xmlns:a16="http://schemas.microsoft.com/office/drawing/2014/main" id="{304E758F-C595-6C6E-A03B-8C30AB3D362D}"/>
              </a:ext>
            </a:extLst>
          </p:cNvPr>
          <p:cNvPicPr>
            <a:picLocks noChangeAspect="1"/>
          </p:cNvPicPr>
          <p:nvPr/>
        </p:nvPicPr>
        <p:blipFill>
          <a:blip r:embed="rId2"/>
          <a:stretch>
            <a:fillRect/>
          </a:stretch>
        </p:blipFill>
        <p:spPr>
          <a:xfrm>
            <a:off x="6686872" y="5279064"/>
            <a:ext cx="1883827" cy="908383"/>
          </a:xfrm>
          <a:prstGeom prst="rect">
            <a:avLst/>
          </a:prstGeom>
        </p:spPr>
      </p:pic>
    </p:spTree>
    <p:extLst>
      <p:ext uri="{BB962C8B-B14F-4D97-AF65-F5344CB8AC3E}">
        <p14:creationId xmlns:p14="http://schemas.microsoft.com/office/powerpoint/2010/main" val="329440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6F630-0D64-9869-C71F-A721E139F832}"/>
              </a:ext>
            </a:extLst>
          </p:cNvPr>
          <p:cNvSpPr>
            <a:spLocks noGrp="1"/>
          </p:cNvSpPr>
          <p:nvPr>
            <p:ph type="title"/>
          </p:nvPr>
        </p:nvSpPr>
        <p:spPr>
          <a:xfrm>
            <a:off x="484296" y="534793"/>
            <a:ext cx="7488832" cy="432048"/>
          </a:xfrm>
        </p:spPr>
        <p:txBody>
          <a:bodyPr/>
          <a:lstStyle/>
          <a:p>
            <a:pPr algn="ctr"/>
            <a:r>
              <a:rPr lang="fr-FR" dirty="0"/>
              <a:t>CONCLUSION</a:t>
            </a:r>
          </a:p>
        </p:txBody>
      </p:sp>
      <p:sp>
        <p:nvSpPr>
          <p:cNvPr id="3" name="Espace réservé du contenu 2">
            <a:extLst>
              <a:ext uri="{FF2B5EF4-FFF2-40B4-BE49-F238E27FC236}">
                <a16:creationId xmlns:a16="http://schemas.microsoft.com/office/drawing/2014/main" id="{0042CE0C-6E56-9F90-4830-157647D99B7A}"/>
              </a:ext>
            </a:extLst>
          </p:cNvPr>
          <p:cNvSpPr>
            <a:spLocks noGrp="1"/>
          </p:cNvSpPr>
          <p:nvPr>
            <p:ph idx="1"/>
          </p:nvPr>
        </p:nvSpPr>
        <p:spPr>
          <a:xfrm>
            <a:off x="539552" y="1196751"/>
            <a:ext cx="8064895" cy="4464497"/>
          </a:xfrm>
        </p:spPr>
        <p:txBody>
          <a:bodyPr>
            <a:normAutofit fontScale="92500" lnSpcReduction="10000"/>
          </a:bodyPr>
          <a:lstStyle/>
          <a:p>
            <a:pPr algn="just"/>
            <a:r>
              <a:rPr lang="fr-FR" dirty="0"/>
              <a:t>Compte-tenu du contexte financier 2025, et certainement pour les années à venir, très défavorable pour les collectivités locales, la ville doit rester attentive à l’évolution de son épargne annuelle dédiée à l’investissement, qui passe par une maîtrise de ses charges de fonctionnement.</a:t>
            </a:r>
          </a:p>
          <a:p>
            <a:r>
              <a:rPr lang="fr-FR" dirty="0"/>
              <a:t>Les excédents budgétaires antérieurs contribuent au montage budgétaire en limitant le recours à l’emprunt sans compromettre, à ce jour, la réalisation des investissements prévus, moyennant de les étaler dans le temps.</a:t>
            </a:r>
          </a:p>
        </p:txBody>
      </p:sp>
      <p:sp>
        <p:nvSpPr>
          <p:cNvPr id="4" name="Espace réservé de la date 3">
            <a:extLst>
              <a:ext uri="{FF2B5EF4-FFF2-40B4-BE49-F238E27FC236}">
                <a16:creationId xmlns:a16="http://schemas.microsoft.com/office/drawing/2014/main" id="{B02A7668-A207-BFD8-1181-E9BF8B32ADD2}"/>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A5DED724-985F-3CB5-C329-B07F9B53A0FA}"/>
              </a:ext>
            </a:extLst>
          </p:cNvPr>
          <p:cNvSpPr>
            <a:spLocks noGrp="1"/>
          </p:cNvSpPr>
          <p:nvPr>
            <p:ph type="sldNum" sz="quarter" idx="12"/>
          </p:nvPr>
        </p:nvSpPr>
        <p:spPr/>
        <p:txBody>
          <a:bodyPr/>
          <a:lstStyle/>
          <a:p>
            <a:fld id="{1A4AB998-FB24-4D55-85BD-932B30BB390E}" type="slidenum">
              <a:rPr lang="fr-FR" smtClean="0"/>
              <a:pPr/>
              <a:t>40</a:t>
            </a:fld>
            <a:endParaRPr lang="fr-FR" dirty="0"/>
          </a:p>
        </p:txBody>
      </p:sp>
      <p:pic>
        <p:nvPicPr>
          <p:cNvPr id="6" name="Image 5">
            <a:extLst>
              <a:ext uri="{FF2B5EF4-FFF2-40B4-BE49-F238E27FC236}">
                <a16:creationId xmlns:a16="http://schemas.microsoft.com/office/drawing/2014/main" id="{050AFCAB-7D35-EE5F-496D-6395ABDA1522}"/>
              </a:ext>
            </a:extLst>
          </p:cNvPr>
          <p:cNvPicPr>
            <a:picLocks noChangeAspect="1"/>
          </p:cNvPicPr>
          <p:nvPr/>
        </p:nvPicPr>
        <p:blipFill>
          <a:blip r:embed="rId2"/>
          <a:stretch>
            <a:fillRect/>
          </a:stretch>
        </p:blipFill>
        <p:spPr>
          <a:xfrm>
            <a:off x="6686872" y="5328929"/>
            <a:ext cx="1883827" cy="908383"/>
          </a:xfrm>
          <a:prstGeom prst="rect">
            <a:avLst/>
          </a:prstGeom>
        </p:spPr>
      </p:pic>
    </p:spTree>
    <p:extLst>
      <p:ext uri="{BB962C8B-B14F-4D97-AF65-F5344CB8AC3E}">
        <p14:creationId xmlns:p14="http://schemas.microsoft.com/office/powerpoint/2010/main" val="1025346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7B3E-8450-C1AC-FD07-0650367946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744294-4DB3-A029-E205-50F9C6174BD9}"/>
              </a:ext>
            </a:extLst>
          </p:cNvPr>
          <p:cNvSpPr>
            <a:spLocks noGrp="1"/>
          </p:cNvSpPr>
          <p:nvPr>
            <p:ph type="title"/>
          </p:nvPr>
        </p:nvSpPr>
        <p:spPr>
          <a:xfrm>
            <a:off x="723955" y="2975768"/>
            <a:ext cx="7772400" cy="1362075"/>
          </a:xfrm>
        </p:spPr>
        <p:txBody>
          <a:bodyPr>
            <a:normAutofit fontScale="90000"/>
          </a:bodyPr>
          <a:lstStyle/>
          <a:p>
            <a:pPr algn="ctr"/>
            <a:r>
              <a:rPr lang="fr-FR" dirty="0"/>
              <a:t>BUDGET PRIMITIF </a:t>
            </a:r>
            <a:br>
              <a:rPr lang="fr-FR" dirty="0"/>
            </a:br>
            <a:r>
              <a:rPr lang="fr-FR" dirty="0"/>
              <a:t> 2025</a:t>
            </a:r>
            <a:br>
              <a:rPr lang="fr-FR" dirty="0"/>
            </a:br>
            <a:r>
              <a:rPr lang="fr-FR" dirty="0"/>
              <a:t>BUDGET ANNEXE CAMPING MUNICIPAL</a:t>
            </a:r>
          </a:p>
        </p:txBody>
      </p:sp>
      <p:sp>
        <p:nvSpPr>
          <p:cNvPr id="4" name="Espace réservé de la date 3">
            <a:extLst>
              <a:ext uri="{FF2B5EF4-FFF2-40B4-BE49-F238E27FC236}">
                <a16:creationId xmlns:a16="http://schemas.microsoft.com/office/drawing/2014/main" id="{53940EEE-A19A-039E-7421-E57D179AB448}"/>
              </a:ext>
            </a:extLst>
          </p:cNvPr>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33A9A9C5-6AF8-C6E2-306D-BA30D45D875E}"/>
              </a:ext>
            </a:extLst>
          </p:cNvPr>
          <p:cNvSpPr>
            <a:spLocks noGrp="1"/>
          </p:cNvSpPr>
          <p:nvPr>
            <p:ph type="sldNum" sz="quarter" idx="12"/>
          </p:nvPr>
        </p:nvSpPr>
        <p:spPr/>
        <p:txBody>
          <a:bodyPr/>
          <a:lstStyle/>
          <a:p>
            <a:fld id="{1A4AB998-FB24-4D55-85BD-932B30BB390E}" type="slidenum">
              <a:rPr lang="fr-FR" smtClean="0"/>
              <a:pPr/>
              <a:t>41</a:t>
            </a:fld>
            <a:endParaRPr lang="fr-FR" dirty="0"/>
          </a:p>
        </p:txBody>
      </p:sp>
      <p:pic>
        <p:nvPicPr>
          <p:cNvPr id="3" name="Image 2">
            <a:extLst>
              <a:ext uri="{FF2B5EF4-FFF2-40B4-BE49-F238E27FC236}">
                <a16:creationId xmlns:a16="http://schemas.microsoft.com/office/drawing/2014/main" id="{E2CD512D-15FE-8480-7829-EB9F4560B565}"/>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25797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F8DC5-C551-4FED-4B71-73ADE8880713}"/>
              </a:ext>
            </a:extLst>
          </p:cNvPr>
          <p:cNvSpPr>
            <a:spLocks noGrp="1"/>
          </p:cNvSpPr>
          <p:nvPr>
            <p:ph type="title"/>
          </p:nvPr>
        </p:nvSpPr>
        <p:spPr/>
        <p:txBody>
          <a:bodyPr/>
          <a:lstStyle/>
          <a:p>
            <a:r>
              <a:rPr lang="fr-FR" dirty="0"/>
              <a:t>Budget annexe camping municipal</a:t>
            </a:r>
          </a:p>
        </p:txBody>
      </p:sp>
      <p:sp>
        <p:nvSpPr>
          <p:cNvPr id="3" name="Espace réservé du contenu 2">
            <a:extLst>
              <a:ext uri="{FF2B5EF4-FFF2-40B4-BE49-F238E27FC236}">
                <a16:creationId xmlns:a16="http://schemas.microsoft.com/office/drawing/2014/main" id="{716280A1-F50C-EE73-F017-F4367B1C14A5}"/>
              </a:ext>
            </a:extLst>
          </p:cNvPr>
          <p:cNvSpPr>
            <a:spLocks noGrp="1"/>
          </p:cNvSpPr>
          <p:nvPr>
            <p:ph idx="1"/>
          </p:nvPr>
        </p:nvSpPr>
        <p:spPr/>
        <p:txBody>
          <a:bodyPr>
            <a:normAutofit/>
          </a:bodyPr>
          <a:lstStyle/>
          <a:p>
            <a:pPr algn="just"/>
            <a:r>
              <a:rPr lang="fr-FR" sz="2400" dirty="0"/>
              <a:t>Rien de particulier en 2025 concernant ce budget (assujetti à la TVA de droit commun)</a:t>
            </a:r>
          </a:p>
          <a:p>
            <a:pPr algn="just"/>
            <a:r>
              <a:rPr lang="fr-FR" sz="2400" dirty="0"/>
              <a:t>Les charges sont évaluées sur les bases des réalisations 2024, avec toutefois la même conséquence en ce qui concerne la hausse du prix du gaz sur les charges générales</a:t>
            </a:r>
          </a:p>
          <a:p>
            <a:pPr algn="just"/>
            <a:r>
              <a:rPr lang="fr-FR" sz="2400" dirty="0"/>
              <a:t>Les produits (locations et accessoires) sont évalués à 123 000 € ; la subvention du budget principal est fixée à 20 000 €</a:t>
            </a:r>
          </a:p>
        </p:txBody>
      </p:sp>
      <p:sp>
        <p:nvSpPr>
          <p:cNvPr id="4" name="Espace réservé de la date 3">
            <a:extLst>
              <a:ext uri="{FF2B5EF4-FFF2-40B4-BE49-F238E27FC236}">
                <a16:creationId xmlns:a16="http://schemas.microsoft.com/office/drawing/2014/main" id="{CFF2CFBF-58EC-8528-13C4-D224E444FBA1}"/>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68D9241B-1AEE-BA18-4E76-567718ED6BCD}"/>
              </a:ext>
            </a:extLst>
          </p:cNvPr>
          <p:cNvSpPr>
            <a:spLocks noGrp="1"/>
          </p:cNvSpPr>
          <p:nvPr>
            <p:ph type="sldNum" sz="quarter" idx="12"/>
          </p:nvPr>
        </p:nvSpPr>
        <p:spPr/>
        <p:txBody>
          <a:bodyPr/>
          <a:lstStyle/>
          <a:p>
            <a:fld id="{1A4AB998-FB24-4D55-85BD-932B30BB390E}" type="slidenum">
              <a:rPr lang="fr-FR" smtClean="0"/>
              <a:pPr/>
              <a:t>42</a:t>
            </a:fld>
            <a:endParaRPr lang="fr-FR" dirty="0"/>
          </a:p>
        </p:txBody>
      </p:sp>
    </p:spTree>
    <p:extLst>
      <p:ext uri="{BB962C8B-B14F-4D97-AF65-F5344CB8AC3E}">
        <p14:creationId xmlns:p14="http://schemas.microsoft.com/office/powerpoint/2010/main" val="1299333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60DF6-BC52-914C-7BC7-4E57DA500062}"/>
              </a:ext>
            </a:extLst>
          </p:cNvPr>
          <p:cNvSpPr>
            <a:spLocks noGrp="1"/>
          </p:cNvSpPr>
          <p:nvPr>
            <p:ph type="title"/>
          </p:nvPr>
        </p:nvSpPr>
        <p:spPr/>
        <p:txBody>
          <a:bodyPr/>
          <a:lstStyle/>
          <a:p>
            <a:r>
              <a:rPr lang="fr-FR" dirty="0"/>
              <a:t>Budget annexe camping municipal</a:t>
            </a:r>
          </a:p>
        </p:txBody>
      </p:sp>
      <p:sp>
        <p:nvSpPr>
          <p:cNvPr id="3" name="Espace réservé du contenu 2">
            <a:extLst>
              <a:ext uri="{FF2B5EF4-FFF2-40B4-BE49-F238E27FC236}">
                <a16:creationId xmlns:a16="http://schemas.microsoft.com/office/drawing/2014/main" id="{B2CFD2F9-AE6A-3BF3-48FF-36EF2815580A}"/>
              </a:ext>
            </a:extLst>
          </p:cNvPr>
          <p:cNvSpPr>
            <a:spLocks noGrp="1"/>
          </p:cNvSpPr>
          <p:nvPr>
            <p:ph idx="1"/>
          </p:nvPr>
        </p:nvSpPr>
        <p:spPr/>
        <p:txBody>
          <a:bodyPr/>
          <a:lstStyle/>
          <a:p>
            <a:pPr algn="just"/>
            <a:r>
              <a:rPr lang="fr-FR" dirty="0"/>
              <a:t>Peu de possibilité d’autofinancement pour investissement sur ce budget. En 2025, il est prévu le remplacement de l’adoucisseur notamment.</a:t>
            </a:r>
          </a:p>
          <a:p>
            <a:pPr algn="just"/>
            <a:r>
              <a:rPr lang="fr-FR" dirty="0"/>
              <a:t>Le Capital Restant Du de la dette sera,  au 31/12/2025 de 79 709,12 €</a:t>
            </a:r>
          </a:p>
          <a:p>
            <a:pPr algn="just"/>
            <a:r>
              <a:rPr lang="fr-FR" b="1" dirty="0"/>
              <a:t>Section de fonctionnement : 148 200 €</a:t>
            </a:r>
          </a:p>
          <a:p>
            <a:pPr algn="just"/>
            <a:r>
              <a:rPr lang="fr-FR" b="1" dirty="0"/>
              <a:t>Section d’investissement : 14 900 €</a:t>
            </a:r>
          </a:p>
        </p:txBody>
      </p:sp>
      <p:sp>
        <p:nvSpPr>
          <p:cNvPr id="4" name="Espace réservé de la date 3">
            <a:extLst>
              <a:ext uri="{FF2B5EF4-FFF2-40B4-BE49-F238E27FC236}">
                <a16:creationId xmlns:a16="http://schemas.microsoft.com/office/drawing/2014/main" id="{5ECA4955-AE8F-E93D-CC92-99A0DC79AF4A}"/>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09B54AE-FD22-774F-578F-30F212C3EEAC}"/>
              </a:ext>
            </a:extLst>
          </p:cNvPr>
          <p:cNvSpPr>
            <a:spLocks noGrp="1"/>
          </p:cNvSpPr>
          <p:nvPr>
            <p:ph type="sldNum" sz="quarter" idx="12"/>
          </p:nvPr>
        </p:nvSpPr>
        <p:spPr/>
        <p:txBody>
          <a:bodyPr/>
          <a:lstStyle/>
          <a:p>
            <a:fld id="{1A4AB998-FB24-4D55-85BD-932B30BB390E}" type="slidenum">
              <a:rPr lang="fr-FR" smtClean="0"/>
              <a:pPr/>
              <a:t>43</a:t>
            </a:fld>
            <a:endParaRPr lang="fr-FR" dirty="0"/>
          </a:p>
        </p:txBody>
      </p:sp>
    </p:spTree>
    <p:extLst>
      <p:ext uri="{BB962C8B-B14F-4D97-AF65-F5344CB8AC3E}">
        <p14:creationId xmlns:p14="http://schemas.microsoft.com/office/powerpoint/2010/main" val="858233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81B1D-D7D0-B632-4577-0DB762B520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49259E-9100-A2F0-B540-E2895A2B07BD}"/>
              </a:ext>
            </a:extLst>
          </p:cNvPr>
          <p:cNvSpPr>
            <a:spLocks noGrp="1"/>
          </p:cNvSpPr>
          <p:nvPr>
            <p:ph type="title"/>
          </p:nvPr>
        </p:nvSpPr>
        <p:spPr>
          <a:xfrm>
            <a:off x="723955" y="2975768"/>
            <a:ext cx="7772400" cy="1362075"/>
          </a:xfrm>
        </p:spPr>
        <p:txBody>
          <a:bodyPr>
            <a:normAutofit fontScale="90000"/>
          </a:bodyPr>
          <a:lstStyle/>
          <a:p>
            <a:pPr algn="ctr"/>
            <a:r>
              <a:rPr lang="fr-FR" dirty="0"/>
              <a:t>BUDGET PRIMITIF </a:t>
            </a:r>
            <a:br>
              <a:rPr lang="fr-FR" dirty="0"/>
            </a:br>
            <a:r>
              <a:rPr lang="fr-FR" dirty="0"/>
              <a:t> 2025</a:t>
            </a:r>
            <a:br>
              <a:rPr lang="fr-FR" dirty="0"/>
            </a:br>
            <a:r>
              <a:rPr lang="fr-FR" dirty="0" err="1"/>
              <a:t>BUDGETs</a:t>
            </a:r>
            <a:r>
              <a:rPr lang="fr-FR" dirty="0"/>
              <a:t> </a:t>
            </a:r>
            <a:r>
              <a:rPr lang="fr-FR" dirty="0" err="1"/>
              <a:t>ANNEXEs</a:t>
            </a:r>
            <a:r>
              <a:rPr lang="fr-FR" dirty="0"/>
              <a:t> HABITAT</a:t>
            </a:r>
          </a:p>
        </p:txBody>
      </p:sp>
      <p:sp>
        <p:nvSpPr>
          <p:cNvPr id="4" name="Espace réservé de la date 3">
            <a:extLst>
              <a:ext uri="{FF2B5EF4-FFF2-40B4-BE49-F238E27FC236}">
                <a16:creationId xmlns:a16="http://schemas.microsoft.com/office/drawing/2014/main" id="{710D9C41-3A48-1775-F5D5-4C09054C7074}"/>
              </a:ext>
            </a:extLst>
          </p:cNvPr>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9AF322BD-DF7B-5C41-95B1-89C9364DBFDA}"/>
              </a:ext>
            </a:extLst>
          </p:cNvPr>
          <p:cNvSpPr>
            <a:spLocks noGrp="1"/>
          </p:cNvSpPr>
          <p:nvPr>
            <p:ph type="sldNum" sz="quarter" idx="12"/>
          </p:nvPr>
        </p:nvSpPr>
        <p:spPr/>
        <p:txBody>
          <a:bodyPr/>
          <a:lstStyle/>
          <a:p>
            <a:fld id="{1A4AB998-FB24-4D55-85BD-932B30BB390E}" type="slidenum">
              <a:rPr lang="fr-FR" smtClean="0"/>
              <a:pPr/>
              <a:t>44</a:t>
            </a:fld>
            <a:endParaRPr lang="fr-FR" dirty="0"/>
          </a:p>
        </p:txBody>
      </p:sp>
      <p:pic>
        <p:nvPicPr>
          <p:cNvPr id="3" name="Image 2">
            <a:extLst>
              <a:ext uri="{FF2B5EF4-FFF2-40B4-BE49-F238E27FC236}">
                <a16:creationId xmlns:a16="http://schemas.microsoft.com/office/drawing/2014/main" id="{33D3C4A6-E2EB-18D1-4880-D397789A300B}"/>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12884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BA840-724F-3EB1-6F33-6E24C5AE01D9}"/>
              </a:ext>
            </a:extLst>
          </p:cNvPr>
          <p:cNvSpPr>
            <a:spLocks noGrp="1"/>
          </p:cNvSpPr>
          <p:nvPr>
            <p:ph type="title"/>
          </p:nvPr>
        </p:nvSpPr>
        <p:spPr/>
        <p:txBody>
          <a:bodyPr/>
          <a:lstStyle/>
          <a:p>
            <a:r>
              <a:rPr lang="fr-FR" dirty="0"/>
              <a:t>Budgets annexes habitat</a:t>
            </a:r>
          </a:p>
        </p:txBody>
      </p:sp>
      <p:sp>
        <p:nvSpPr>
          <p:cNvPr id="3" name="Espace réservé du contenu 2">
            <a:extLst>
              <a:ext uri="{FF2B5EF4-FFF2-40B4-BE49-F238E27FC236}">
                <a16:creationId xmlns:a16="http://schemas.microsoft.com/office/drawing/2014/main" id="{A937F24F-7BB7-979B-21AF-B93205F31D74}"/>
              </a:ext>
            </a:extLst>
          </p:cNvPr>
          <p:cNvSpPr>
            <a:spLocks noGrp="1"/>
          </p:cNvSpPr>
          <p:nvPr>
            <p:ph idx="1"/>
          </p:nvPr>
        </p:nvSpPr>
        <p:spPr/>
        <p:txBody>
          <a:bodyPr>
            <a:normAutofit/>
          </a:bodyPr>
          <a:lstStyle/>
          <a:p>
            <a:pPr algn="just"/>
            <a:r>
              <a:rPr lang="fr-FR" sz="2400" b="1" dirty="0"/>
              <a:t>ZAC DE LA NORAIE</a:t>
            </a:r>
          </a:p>
          <a:p>
            <a:pPr algn="just"/>
            <a:r>
              <a:rPr lang="fr-FR" sz="2400" dirty="0"/>
              <a:t>Fonctionnement : 157 211,00€</a:t>
            </a:r>
          </a:p>
          <a:p>
            <a:pPr algn="just"/>
            <a:r>
              <a:rPr lang="fr-FR" sz="2400" dirty="0"/>
              <a:t>Investissement : 246 310,67 €</a:t>
            </a:r>
          </a:p>
          <a:p>
            <a:pPr algn="just"/>
            <a:r>
              <a:rPr lang="fr-FR" sz="2400" b="1" dirty="0"/>
              <a:t>LOTISSEMENT DE GATE RAPE</a:t>
            </a:r>
          </a:p>
          <a:p>
            <a:pPr algn="just"/>
            <a:r>
              <a:rPr lang="fr-FR" sz="2400" dirty="0"/>
              <a:t>Fonctionnement : 520 326,00 €</a:t>
            </a:r>
          </a:p>
          <a:p>
            <a:pPr algn="just"/>
            <a:r>
              <a:rPr lang="fr-FR" sz="2400" dirty="0"/>
              <a:t>Investissement : 567 400,50 €</a:t>
            </a:r>
          </a:p>
          <a:p>
            <a:pPr algn="just"/>
            <a:r>
              <a:rPr lang="fr-FR" sz="2400" dirty="0"/>
              <a:t>Les budgets sont tenus selon les règles de la comptabilité de stock. Des bilans financiers seront communiqués en commission finances du 09/04</a:t>
            </a:r>
          </a:p>
        </p:txBody>
      </p:sp>
      <p:sp>
        <p:nvSpPr>
          <p:cNvPr id="4" name="Espace réservé de la date 3">
            <a:extLst>
              <a:ext uri="{FF2B5EF4-FFF2-40B4-BE49-F238E27FC236}">
                <a16:creationId xmlns:a16="http://schemas.microsoft.com/office/drawing/2014/main" id="{824007A1-2D07-3119-BDB2-11443A7C24F8}"/>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7D4D13C-F97B-2D73-EBE5-F0A20A3FEF5F}"/>
              </a:ext>
            </a:extLst>
          </p:cNvPr>
          <p:cNvSpPr>
            <a:spLocks noGrp="1"/>
          </p:cNvSpPr>
          <p:nvPr>
            <p:ph type="sldNum" sz="quarter" idx="12"/>
          </p:nvPr>
        </p:nvSpPr>
        <p:spPr/>
        <p:txBody>
          <a:bodyPr/>
          <a:lstStyle/>
          <a:p>
            <a:fld id="{1A4AB998-FB24-4D55-85BD-932B30BB390E}" type="slidenum">
              <a:rPr lang="fr-FR" smtClean="0"/>
              <a:pPr/>
              <a:t>45</a:t>
            </a:fld>
            <a:endParaRPr lang="fr-FR" dirty="0"/>
          </a:p>
        </p:txBody>
      </p:sp>
    </p:spTree>
    <p:extLst>
      <p:ext uri="{BB962C8B-B14F-4D97-AF65-F5344CB8AC3E}">
        <p14:creationId xmlns:p14="http://schemas.microsoft.com/office/powerpoint/2010/main" val="1034940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41EEF-A895-3612-4241-42967F8683D3}"/>
              </a:ext>
            </a:extLst>
          </p:cNvPr>
          <p:cNvSpPr>
            <a:spLocks noGrp="1"/>
          </p:cNvSpPr>
          <p:nvPr>
            <p:ph type="title"/>
          </p:nvPr>
        </p:nvSpPr>
        <p:spPr/>
        <p:txBody>
          <a:bodyPr/>
          <a:lstStyle/>
          <a:p>
            <a:r>
              <a:rPr lang="fr-FR" dirty="0"/>
              <a:t>Budgets annexes habitat</a:t>
            </a:r>
          </a:p>
        </p:txBody>
      </p:sp>
      <p:sp>
        <p:nvSpPr>
          <p:cNvPr id="3" name="Espace réservé du contenu 2">
            <a:extLst>
              <a:ext uri="{FF2B5EF4-FFF2-40B4-BE49-F238E27FC236}">
                <a16:creationId xmlns:a16="http://schemas.microsoft.com/office/drawing/2014/main" id="{F99F3F52-6D8B-BE3E-66BF-9D495CE3721A}"/>
              </a:ext>
            </a:extLst>
          </p:cNvPr>
          <p:cNvSpPr>
            <a:spLocks noGrp="1"/>
          </p:cNvSpPr>
          <p:nvPr>
            <p:ph idx="1"/>
          </p:nvPr>
        </p:nvSpPr>
        <p:spPr>
          <a:xfrm>
            <a:off x="683568" y="1628801"/>
            <a:ext cx="7776864" cy="4248472"/>
          </a:xfrm>
        </p:spPr>
        <p:txBody>
          <a:bodyPr>
            <a:normAutofit/>
          </a:bodyPr>
          <a:lstStyle/>
          <a:p>
            <a:pPr algn="just"/>
            <a:r>
              <a:rPr lang="fr-FR" b="1" dirty="0"/>
              <a:t>NORAIE :</a:t>
            </a:r>
          </a:p>
          <a:p>
            <a:pPr algn="just"/>
            <a:r>
              <a:rPr lang="fr-FR" dirty="0"/>
              <a:t>- Endettement totalement remboursé</a:t>
            </a:r>
            <a:endParaRPr lang="fr-FR" strike="sngStrike" dirty="0"/>
          </a:p>
          <a:p>
            <a:pPr algn="just"/>
            <a:r>
              <a:rPr lang="fr-FR" dirty="0"/>
              <a:t>- les avances de trésorerie ont été complètement remboursées au budget principal et celui-ci a versé au total une subvention de 766 000 €</a:t>
            </a:r>
          </a:p>
          <a:p>
            <a:pPr algn="just"/>
            <a:r>
              <a:rPr lang="fr-FR" dirty="0"/>
              <a:t>- il reste un lot à vendre (n°9) pour lequel il serait proposé une réduction du prix + la question de l’emprise de la Noraie Sud</a:t>
            </a:r>
          </a:p>
        </p:txBody>
      </p:sp>
      <p:sp>
        <p:nvSpPr>
          <p:cNvPr id="4" name="Espace réservé de la date 3">
            <a:extLst>
              <a:ext uri="{FF2B5EF4-FFF2-40B4-BE49-F238E27FC236}">
                <a16:creationId xmlns:a16="http://schemas.microsoft.com/office/drawing/2014/main" id="{D2FFB2DF-9358-57D2-93C5-87C73FF028B2}"/>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4B613A9D-A7BD-5362-87D2-BB164E095DD7}"/>
              </a:ext>
            </a:extLst>
          </p:cNvPr>
          <p:cNvSpPr>
            <a:spLocks noGrp="1"/>
          </p:cNvSpPr>
          <p:nvPr>
            <p:ph type="sldNum" sz="quarter" idx="12"/>
          </p:nvPr>
        </p:nvSpPr>
        <p:spPr/>
        <p:txBody>
          <a:bodyPr/>
          <a:lstStyle/>
          <a:p>
            <a:fld id="{1A4AB998-FB24-4D55-85BD-932B30BB390E}" type="slidenum">
              <a:rPr lang="fr-FR" smtClean="0"/>
              <a:pPr/>
              <a:t>46</a:t>
            </a:fld>
            <a:endParaRPr lang="fr-FR" dirty="0"/>
          </a:p>
        </p:txBody>
      </p:sp>
    </p:spTree>
    <p:extLst>
      <p:ext uri="{BB962C8B-B14F-4D97-AF65-F5344CB8AC3E}">
        <p14:creationId xmlns:p14="http://schemas.microsoft.com/office/powerpoint/2010/main" val="3878759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9304F-AA64-E7A3-28F5-24FDD7914188}"/>
              </a:ext>
            </a:extLst>
          </p:cNvPr>
          <p:cNvSpPr>
            <a:spLocks noGrp="1"/>
          </p:cNvSpPr>
          <p:nvPr>
            <p:ph type="title"/>
          </p:nvPr>
        </p:nvSpPr>
        <p:spPr/>
        <p:txBody>
          <a:bodyPr/>
          <a:lstStyle/>
          <a:p>
            <a:r>
              <a:rPr lang="fr-FR" dirty="0"/>
              <a:t>Budgets annexes habitat</a:t>
            </a:r>
          </a:p>
        </p:txBody>
      </p:sp>
      <p:sp>
        <p:nvSpPr>
          <p:cNvPr id="3" name="Espace réservé du contenu 2">
            <a:extLst>
              <a:ext uri="{FF2B5EF4-FFF2-40B4-BE49-F238E27FC236}">
                <a16:creationId xmlns:a16="http://schemas.microsoft.com/office/drawing/2014/main" id="{D48AF7D0-0F5B-1A6F-DE34-A0FE9E89E9E3}"/>
              </a:ext>
            </a:extLst>
          </p:cNvPr>
          <p:cNvSpPr>
            <a:spLocks noGrp="1"/>
          </p:cNvSpPr>
          <p:nvPr>
            <p:ph idx="1"/>
          </p:nvPr>
        </p:nvSpPr>
        <p:spPr>
          <a:xfrm>
            <a:off x="971600" y="1628801"/>
            <a:ext cx="7128792" cy="4248472"/>
          </a:xfrm>
        </p:spPr>
        <p:txBody>
          <a:bodyPr>
            <a:normAutofit lnSpcReduction="10000"/>
          </a:bodyPr>
          <a:lstStyle/>
          <a:p>
            <a:pPr algn="just"/>
            <a:r>
              <a:rPr lang="fr-FR" b="1" dirty="0"/>
              <a:t>GATE RAPE</a:t>
            </a:r>
          </a:p>
          <a:p>
            <a:pPr algn="just"/>
            <a:r>
              <a:rPr lang="fr-FR" dirty="0"/>
              <a:t>- Endettement totalement remboursé</a:t>
            </a:r>
            <a:endParaRPr lang="fr-FR" strike="sngStrike" dirty="0"/>
          </a:p>
          <a:p>
            <a:pPr algn="just"/>
            <a:r>
              <a:rPr lang="fr-FR" dirty="0"/>
              <a:t>- Les avances de trésorerie consenties par le budget principal sont de 567 400 €   </a:t>
            </a:r>
          </a:p>
          <a:p>
            <a:pPr algn="just"/>
            <a:r>
              <a:rPr lang="fr-FR" dirty="0"/>
              <a:t>250 000 € seront remboursées en 2025, avec en contrepartie une subvention du même montant, inscrite au budget principal</a:t>
            </a:r>
          </a:p>
          <a:p>
            <a:pPr algn="just"/>
            <a:r>
              <a:rPr lang="fr-FR" dirty="0"/>
              <a:t>Il reste 6 lots à vendre dont 3 sont réservés + l’</a:t>
            </a:r>
            <a:r>
              <a:rPr lang="fr-FR" dirty="0" err="1"/>
              <a:t>ilôt</a:t>
            </a:r>
            <a:r>
              <a:rPr lang="fr-FR" dirty="0"/>
              <a:t> A à redécouper en 4 lots séparés </a:t>
            </a:r>
          </a:p>
          <a:p>
            <a:pPr marL="0" indent="0">
              <a:buNone/>
            </a:pPr>
            <a:endParaRPr lang="fr-FR" dirty="0"/>
          </a:p>
        </p:txBody>
      </p:sp>
      <p:sp>
        <p:nvSpPr>
          <p:cNvPr id="4" name="Espace réservé de la date 3">
            <a:extLst>
              <a:ext uri="{FF2B5EF4-FFF2-40B4-BE49-F238E27FC236}">
                <a16:creationId xmlns:a16="http://schemas.microsoft.com/office/drawing/2014/main" id="{BD2737BE-B5E4-6168-5CB2-16254D20FFD7}"/>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33A2CCD2-0000-7DB8-75FB-ECB31E9415E7}"/>
              </a:ext>
            </a:extLst>
          </p:cNvPr>
          <p:cNvSpPr>
            <a:spLocks noGrp="1"/>
          </p:cNvSpPr>
          <p:nvPr>
            <p:ph type="sldNum" sz="quarter" idx="12"/>
          </p:nvPr>
        </p:nvSpPr>
        <p:spPr/>
        <p:txBody>
          <a:bodyPr/>
          <a:lstStyle/>
          <a:p>
            <a:fld id="{1A4AB998-FB24-4D55-85BD-932B30BB390E}" type="slidenum">
              <a:rPr lang="fr-FR" smtClean="0"/>
              <a:pPr/>
              <a:t>47</a:t>
            </a:fld>
            <a:endParaRPr lang="fr-FR" dirty="0"/>
          </a:p>
        </p:txBody>
      </p:sp>
    </p:spTree>
    <p:extLst>
      <p:ext uri="{BB962C8B-B14F-4D97-AF65-F5344CB8AC3E}">
        <p14:creationId xmlns:p14="http://schemas.microsoft.com/office/powerpoint/2010/main" val="1490666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A3464-6FDA-B7DF-462B-950B79A15D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3544A5-CCC1-10C5-ED1B-C421000A6AF4}"/>
              </a:ext>
            </a:extLst>
          </p:cNvPr>
          <p:cNvSpPr>
            <a:spLocks noGrp="1"/>
          </p:cNvSpPr>
          <p:nvPr>
            <p:ph type="title"/>
          </p:nvPr>
        </p:nvSpPr>
        <p:spPr>
          <a:xfrm>
            <a:off x="723955" y="2975768"/>
            <a:ext cx="7772400" cy="1362075"/>
          </a:xfrm>
        </p:spPr>
        <p:txBody>
          <a:bodyPr>
            <a:normAutofit fontScale="90000"/>
          </a:bodyPr>
          <a:lstStyle/>
          <a:p>
            <a:pPr algn="ctr"/>
            <a:r>
              <a:rPr lang="fr-FR" dirty="0"/>
              <a:t>BUDGET PRIMITIF </a:t>
            </a:r>
            <a:br>
              <a:rPr lang="fr-FR" dirty="0"/>
            </a:br>
            <a:r>
              <a:rPr lang="fr-FR" dirty="0"/>
              <a:t> 2025</a:t>
            </a:r>
            <a:br>
              <a:rPr lang="fr-FR" dirty="0"/>
            </a:br>
            <a:r>
              <a:rPr lang="fr-FR" dirty="0"/>
              <a:t>CONSOLIDATION PRINCIPAL ET ANNEXES</a:t>
            </a:r>
          </a:p>
        </p:txBody>
      </p:sp>
      <p:sp>
        <p:nvSpPr>
          <p:cNvPr id="4" name="Espace réservé de la date 3">
            <a:extLst>
              <a:ext uri="{FF2B5EF4-FFF2-40B4-BE49-F238E27FC236}">
                <a16:creationId xmlns:a16="http://schemas.microsoft.com/office/drawing/2014/main" id="{AAAD4B9B-573B-074B-4938-C562C9CEB1D7}"/>
              </a:ext>
            </a:extLst>
          </p:cNvPr>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BF708D40-9949-8745-4005-AA1260953826}"/>
              </a:ext>
            </a:extLst>
          </p:cNvPr>
          <p:cNvSpPr>
            <a:spLocks noGrp="1"/>
          </p:cNvSpPr>
          <p:nvPr>
            <p:ph type="sldNum" sz="quarter" idx="12"/>
          </p:nvPr>
        </p:nvSpPr>
        <p:spPr/>
        <p:txBody>
          <a:bodyPr/>
          <a:lstStyle/>
          <a:p>
            <a:fld id="{1A4AB998-FB24-4D55-85BD-932B30BB390E}" type="slidenum">
              <a:rPr lang="fr-FR" smtClean="0"/>
              <a:pPr/>
              <a:t>48</a:t>
            </a:fld>
            <a:endParaRPr lang="fr-FR" dirty="0"/>
          </a:p>
        </p:txBody>
      </p:sp>
      <p:pic>
        <p:nvPicPr>
          <p:cNvPr id="3" name="Image 2">
            <a:extLst>
              <a:ext uri="{FF2B5EF4-FFF2-40B4-BE49-F238E27FC236}">
                <a16:creationId xmlns:a16="http://schemas.microsoft.com/office/drawing/2014/main" id="{73A45273-E9AF-D259-3FC5-A929CA7645AB}"/>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138014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DDCEB-5790-9B66-1BA2-1B9F58076253}"/>
              </a:ext>
            </a:extLst>
          </p:cNvPr>
          <p:cNvSpPr>
            <a:spLocks noGrp="1"/>
          </p:cNvSpPr>
          <p:nvPr>
            <p:ph type="title"/>
          </p:nvPr>
        </p:nvSpPr>
        <p:spPr/>
        <p:txBody>
          <a:bodyPr/>
          <a:lstStyle/>
          <a:p>
            <a:r>
              <a:rPr lang="fr-FR" sz="2400" dirty="0"/>
              <a:t>Consolidation</a:t>
            </a:r>
            <a:r>
              <a:rPr lang="fr-FR" dirty="0"/>
              <a:t> </a:t>
            </a:r>
          </a:p>
        </p:txBody>
      </p:sp>
      <p:graphicFrame>
        <p:nvGraphicFramePr>
          <p:cNvPr id="6" name="Espace réservé du contenu 5">
            <a:extLst>
              <a:ext uri="{FF2B5EF4-FFF2-40B4-BE49-F238E27FC236}">
                <a16:creationId xmlns:a16="http://schemas.microsoft.com/office/drawing/2014/main" id="{D14B97A1-CD96-906F-1DD1-AD0203BDB52A}"/>
              </a:ext>
            </a:extLst>
          </p:cNvPr>
          <p:cNvGraphicFramePr>
            <a:graphicFrameLocks noGrp="1"/>
          </p:cNvGraphicFramePr>
          <p:nvPr>
            <p:ph idx="1"/>
          </p:nvPr>
        </p:nvGraphicFramePr>
        <p:xfrm>
          <a:off x="971550" y="1628800"/>
          <a:ext cx="7272858" cy="3723447"/>
        </p:xfrm>
        <a:graphic>
          <a:graphicData uri="http://schemas.openxmlformats.org/drawingml/2006/table">
            <a:tbl>
              <a:tblPr>
                <a:tableStyleId>{5C22544A-7EE6-4342-B048-85BDC9FD1C3A}</a:tableStyleId>
              </a:tblPr>
              <a:tblGrid>
                <a:gridCol w="2214916">
                  <a:extLst>
                    <a:ext uri="{9D8B030D-6E8A-4147-A177-3AD203B41FA5}">
                      <a16:colId xmlns:a16="http://schemas.microsoft.com/office/drawing/2014/main" val="3976887721"/>
                    </a:ext>
                  </a:extLst>
                </a:gridCol>
                <a:gridCol w="1545482">
                  <a:extLst>
                    <a:ext uri="{9D8B030D-6E8A-4147-A177-3AD203B41FA5}">
                      <a16:colId xmlns:a16="http://schemas.microsoft.com/office/drawing/2014/main" val="1286409025"/>
                    </a:ext>
                  </a:extLst>
                </a:gridCol>
                <a:gridCol w="1380190">
                  <a:extLst>
                    <a:ext uri="{9D8B030D-6E8A-4147-A177-3AD203B41FA5}">
                      <a16:colId xmlns:a16="http://schemas.microsoft.com/office/drawing/2014/main" val="1543790416"/>
                    </a:ext>
                  </a:extLst>
                </a:gridCol>
                <a:gridCol w="1471101">
                  <a:extLst>
                    <a:ext uri="{9D8B030D-6E8A-4147-A177-3AD203B41FA5}">
                      <a16:colId xmlns:a16="http://schemas.microsoft.com/office/drawing/2014/main" val="504719966"/>
                    </a:ext>
                  </a:extLst>
                </a:gridCol>
                <a:gridCol w="661169">
                  <a:extLst>
                    <a:ext uri="{9D8B030D-6E8A-4147-A177-3AD203B41FA5}">
                      <a16:colId xmlns:a16="http://schemas.microsoft.com/office/drawing/2014/main" val="28136312"/>
                    </a:ext>
                  </a:extLst>
                </a:gridCol>
              </a:tblGrid>
              <a:tr h="286419">
                <a:tc gridSpan="5">
                  <a:txBody>
                    <a:bodyPr/>
                    <a:lstStyle/>
                    <a:p>
                      <a:pPr algn="l" fontAlgn="b"/>
                      <a:r>
                        <a:rPr lang="fr-FR" sz="1500" u="none" strike="noStrike">
                          <a:effectLst/>
                        </a:rPr>
                        <a:t>BUDGET PRIMITIF 2025 - CONSOLIDATION BUDGET PRINCIPAL ET BUDGETS ANNEXES</a:t>
                      </a:r>
                      <a:endParaRPr lang="fr-FR" sz="1500" b="1" i="0" u="none" strike="noStrike">
                        <a:solidFill>
                          <a:srgbClr val="000000"/>
                        </a:solidFill>
                        <a:effectLst/>
                        <a:latin typeface="Calibri" panose="020F0502020204030204" pitchFamily="34" charset="0"/>
                      </a:endParaRPr>
                    </a:p>
                  </a:txBody>
                  <a:tcPr marL="7937" marR="7937" marT="7937"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5706855"/>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547882263"/>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Fonctionnement</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Investissement</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TOTAL</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3076725888"/>
                  </a:ext>
                </a:extLst>
              </a:tr>
              <a:tr h="286419">
                <a:tc>
                  <a:txBody>
                    <a:bodyPr/>
                    <a:lstStyle/>
                    <a:p>
                      <a:pPr algn="l" fontAlgn="b"/>
                      <a:endParaRPr lang="fr-FR" sz="1500" b="0" i="0" u="none" strike="noStrike" dirty="0">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3954785232"/>
                  </a:ext>
                </a:extLst>
              </a:tr>
              <a:tr h="286419">
                <a:tc>
                  <a:txBody>
                    <a:bodyPr/>
                    <a:lstStyle/>
                    <a:p>
                      <a:pPr algn="l" fontAlgn="b"/>
                      <a:r>
                        <a:rPr lang="fr-FR" sz="1500" u="none" strike="noStrike">
                          <a:effectLst/>
                        </a:rPr>
                        <a:t>BUDGET PRINCIPAL</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13 031 500,00 €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5 671 000,00 €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18 702 500,00 €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95648739"/>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637738789"/>
                  </a:ext>
                </a:extLst>
              </a:tr>
              <a:tr h="286419">
                <a:tc>
                  <a:txBody>
                    <a:bodyPr/>
                    <a:lstStyle/>
                    <a:p>
                      <a:pPr algn="l" fontAlgn="b"/>
                      <a:r>
                        <a:rPr lang="fr-FR" sz="1500" u="none" strike="noStrike">
                          <a:effectLst/>
                        </a:rPr>
                        <a:t>CAMPING MUNICIPAL</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148 200,00 €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14 900,00 €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163 100,00 €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3181592656"/>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4265644504"/>
                  </a:ext>
                </a:extLst>
              </a:tr>
              <a:tr h="286419">
                <a:tc>
                  <a:txBody>
                    <a:bodyPr/>
                    <a:lstStyle/>
                    <a:p>
                      <a:pPr algn="l" fontAlgn="b"/>
                      <a:r>
                        <a:rPr lang="fr-FR" sz="1500" u="none" strike="noStrike">
                          <a:effectLst/>
                        </a:rPr>
                        <a:t>ZAC NORAIE</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157 211,00 €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246 310,67 €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403 521,67 €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3049251757"/>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943701889"/>
                  </a:ext>
                </a:extLst>
              </a:tr>
              <a:tr h="286419">
                <a:tc>
                  <a:txBody>
                    <a:bodyPr/>
                    <a:lstStyle/>
                    <a:p>
                      <a:pPr algn="l" fontAlgn="b"/>
                      <a:r>
                        <a:rPr lang="fr-FR" sz="1500" u="none" strike="noStrike">
                          <a:effectLst/>
                        </a:rPr>
                        <a:t>LOTISSEMENT GATE RAPE</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520 326,00 €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567 400,50 €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u="none" strike="noStrike">
                          <a:effectLst/>
                        </a:rPr>
                        <a:t>     1 087 726,50 € </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131372081"/>
                  </a:ext>
                </a:extLst>
              </a:tr>
              <a:tr h="286419">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2531053287"/>
                  </a:ext>
                </a:extLst>
              </a:tr>
              <a:tr h="286419">
                <a:tc>
                  <a:txBody>
                    <a:bodyPr/>
                    <a:lstStyle/>
                    <a:p>
                      <a:pPr algn="l" fontAlgn="b"/>
                      <a:r>
                        <a:rPr lang="fr-FR" sz="1500" u="none" strike="noStrike">
                          <a:effectLst/>
                        </a:rPr>
                        <a:t>TOTAL</a:t>
                      </a:r>
                      <a:endParaRPr lang="fr-FR" sz="1500" b="0" i="0" u="none" strike="noStrike">
                        <a:solidFill>
                          <a:srgbClr val="000000"/>
                        </a:solidFill>
                        <a:effectLst/>
                        <a:latin typeface="Calibri" panose="020F0502020204030204" pitchFamily="34" charset="0"/>
                      </a:endParaRPr>
                    </a:p>
                  </a:txBody>
                  <a:tcPr marL="7937" marR="7937" marT="7937" marB="0" anchor="b"/>
                </a:tc>
                <a:tc>
                  <a:txBody>
                    <a:bodyPr/>
                    <a:lstStyle/>
                    <a:p>
                      <a:pPr algn="l" fontAlgn="b"/>
                      <a:r>
                        <a:rPr lang="fr-FR" sz="1500" b="1" u="none" strike="noStrike" dirty="0">
                          <a:effectLst/>
                        </a:rPr>
                        <a:t>    13 857 237,00 € </a:t>
                      </a:r>
                      <a:endParaRPr lang="fr-FR" sz="1500" b="1" i="0" u="none" strike="noStrike" dirty="0">
                        <a:solidFill>
                          <a:srgbClr val="000000"/>
                        </a:solidFill>
                        <a:effectLst/>
                        <a:latin typeface="Calibri" panose="020F0502020204030204" pitchFamily="34" charset="0"/>
                      </a:endParaRPr>
                    </a:p>
                  </a:txBody>
                  <a:tcPr marL="7937" marR="7937" marT="7937" marB="0" anchor="b"/>
                </a:tc>
                <a:tc>
                  <a:txBody>
                    <a:bodyPr/>
                    <a:lstStyle/>
                    <a:p>
                      <a:pPr algn="l" fontAlgn="b"/>
                      <a:r>
                        <a:rPr lang="fr-FR" sz="1500" b="1" u="none" strike="noStrike" dirty="0">
                          <a:effectLst/>
                        </a:rPr>
                        <a:t>  6 499 611,17 € </a:t>
                      </a:r>
                      <a:endParaRPr lang="fr-FR" sz="1500" b="1" i="0" u="none" strike="noStrike" dirty="0">
                        <a:solidFill>
                          <a:srgbClr val="000000"/>
                        </a:solidFill>
                        <a:effectLst/>
                        <a:latin typeface="Calibri" panose="020F0502020204030204" pitchFamily="34" charset="0"/>
                      </a:endParaRPr>
                    </a:p>
                  </a:txBody>
                  <a:tcPr marL="7937" marR="7937" marT="7937" marB="0" anchor="b"/>
                </a:tc>
                <a:tc>
                  <a:txBody>
                    <a:bodyPr/>
                    <a:lstStyle/>
                    <a:p>
                      <a:pPr algn="l" fontAlgn="b"/>
                      <a:r>
                        <a:rPr lang="fr-FR" sz="1500" b="1" u="none" strike="noStrike" dirty="0">
                          <a:effectLst/>
                        </a:rPr>
                        <a:t>  20 356 848,17 € </a:t>
                      </a:r>
                      <a:endParaRPr lang="fr-FR" sz="1500" b="1" i="0" u="none" strike="noStrike" dirty="0">
                        <a:solidFill>
                          <a:srgbClr val="000000"/>
                        </a:solidFill>
                        <a:effectLst/>
                        <a:latin typeface="Calibri" panose="020F0502020204030204" pitchFamily="34" charset="0"/>
                      </a:endParaRPr>
                    </a:p>
                  </a:txBody>
                  <a:tcPr marL="7937" marR="7937" marT="7937" marB="0" anchor="b"/>
                </a:tc>
                <a:tc>
                  <a:txBody>
                    <a:bodyPr/>
                    <a:lstStyle/>
                    <a:p>
                      <a:pPr algn="l" fontAlgn="b"/>
                      <a:endParaRPr lang="fr-FR" sz="900" b="0" i="0" u="none" strike="noStrike" dirty="0">
                        <a:solidFill>
                          <a:srgbClr val="000000"/>
                        </a:solidFill>
                        <a:effectLst/>
                        <a:latin typeface="Calibri" panose="020F0502020204030204" pitchFamily="34" charset="0"/>
                      </a:endParaRPr>
                    </a:p>
                  </a:txBody>
                  <a:tcPr marL="7937" marR="7937" marT="7937" marB="0" anchor="b"/>
                </a:tc>
                <a:extLst>
                  <a:ext uri="{0D108BD9-81ED-4DB2-BD59-A6C34878D82A}">
                    <a16:rowId xmlns:a16="http://schemas.microsoft.com/office/drawing/2014/main" val="1101362483"/>
                  </a:ext>
                </a:extLst>
              </a:tr>
            </a:tbl>
          </a:graphicData>
        </a:graphic>
      </p:graphicFrame>
      <p:sp>
        <p:nvSpPr>
          <p:cNvPr id="4" name="Espace réservé de la date 3">
            <a:extLst>
              <a:ext uri="{FF2B5EF4-FFF2-40B4-BE49-F238E27FC236}">
                <a16:creationId xmlns:a16="http://schemas.microsoft.com/office/drawing/2014/main" id="{5B92FBAC-E47C-56A9-A474-DA9F20446867}"/>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ADAECC86-9053-2732-CA48-4650022E0949}"/>
              </a:ext>
            </a:extLst>
          </p:cNvPr>
          <p:cNvSpPr>
            <a:spLocks noGrp="1"/>
          </p:cNvSpPr>
          <p:nvPr>
            <p:ph type="sldNum" sz="quarter" idx="12"/>
          </p:nvPr>
        </p:nvSpPr>
        <p:spPr/>
        <p:txBody>
          <a:bodyPr/>
          <a:lstStyle/>
          <a:p>
            <a:fld id="{1A4AB998-FB24-4D55-85BD-932B30BB390E}" type="slidenum">
              <a:rPr lang="fr-FR" smtClean="0"/>
              <a:pPr/>
              <a:t>49</a:t>
            </a:fld>
            <a:endParaRPr lang="fr-FR" dirty="0"/>
          </a:p>
        </p:txBody>
      </p:sp>
    </p:spTree>
    <p:extLst>
      <p:ext uri="{BB962C8B-B14F-4D97-AF65-F5344CB8AC3E}">
        <p14:creationId xmlns:p14="http://schemas.microsoft.com/office/powerpoint/2010/main" val="6002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DD9AB-9E90-46D0-A3A9-B5886572652F}"/>
              </a:ext>
            </a:extLst>
          </p:cNvPr>
          <p:cNvSpPr>
            <a:spLocks noGrp="1"/>
          </p:cNvSpPr>
          <p:nvPr>
            <p:ph type="title"/>
          </p:nvPr>
        </p:nvSpPr>
        <p:spPr>
          <a:xfrm>
            <a:off x="467544" y="471587"/>
            <a:ext cx="7632848" cy="432048"/>
          </a:xfrm>
        </p:spPr>
        <p:txBody>
          <a:bodyPr/>
          <a:lstStyle/>
          <a:p>
            <a:r>
              <a:rPr lang="fr-FR" dirty="0"/>
              <a:t>ELEMENTS DE CONTEXTE</a:t>
            </a:r>
          </a:p>
        </p:txBody>
      </p:sp>
      <p:sp>
        <p:nvSpPr>
          <p:cNvPr id="3" name="Espace réservé du contenu 2">
            <a:extLst>
              <a:ext uri="{FF2B5EF4-FFF2-40B4-BE49-F238E27FC236}">
                <a16:creationId xmlns:a16="http://schemas.microsoft.com/office/drawing/2014/main" id="{91F00433-E050-4E43-A3B0-BE14D2BD2D98}"/>
              </a:ext>
            </a:extLst>
          </p:cNvPr>
          <p:cNvSpPr>
            <a:spLocks noGrp="1"/>
          </p:cNvSpPr>
          <p:nvPr>
            <p:ph idx="1"/>
          </p:nvPr>
        </p:nvSpPr>
        <p:spPr>
          <a:xfrm>
            <a:off x="683568" y="1268760"/>
            <a:ext cx="7704856" cy="4608513"/>
          </a:xfrm>
        </p:spPr>
        <p:txBody>
          <a:bodyPr>
            <a:normAutofit/>
          </a:bodyPr>
          <a:lstStyle/>
          <a:p>
            <a:pPr algn="just">
              <a:buFontTx/>
              <a:buChar char="-"/>
            </a:pPr>
            <a:r>
              <a:rPr lang="fr-FR" sz="2400" dirty="0"/>
              <a:t>§ mise en réserve de sommes au titre de dépenses imprévues, au regard du contexte pour conserver des marges de manœuvre afin de préserver l’avenir ;</a:t>
            </a:r>
          </a:p>
          <a:p>
            <a:pPr algn="just">
              <a:buFontTx/>
              <a:buChar char="-"/>
            </a:pPr>
            <a:r>
              <a:rPr lang="fr-FR" sz="2400" dirty="0"/>
              <a:t> § stabiliser, voir réduire l’endettement aux fins de préserver le ratio de désendettement, au regard de la baisse prévisible de l’épargne en 2025 et les années suivantes ;</a:t>
            </a:r>
          </a:p>
          <a:p>
            <a:pPr algn="just">
              <a:buFontTx/>
              <a:buChar char="-"/>
            </a:pPr>
            <a:r>
              <a:rPr lang="fr-FR" sz="2400" dirty="0"/>
              <a:t>§ continuer à assurer une politique d’investissement à la taille de la collectivité</a:t>
            </a:r>
            <a:r>
              <a:rPr lang="fr-FR" sz="2400" dirty="0">
                <a:solidFill>
                  <a:srgbClr val="FF0000"/>
                </a:solidFill>
              </a:rPr>
              <a:t>,</a:t>
            </a:r>
            <a:r>
              <a:rPr lang="fr-FR" sz="2400" dirty="0"/>
              <a:t> tout en étalant la réalisation des projets ; assurer l’avenir de notre collectivité pour les mandatures à suivre.</a:t>
            </a:r>
          </a:p>
          <a:p>
            <a:pPr algn="just">
              <a:buFontTx/>
              <a:buChar char="-"/>
            </a:pPr>
            <a:endParaRPr lang="fr-FR" sz="2400" dirty="0"/>
          </a:p>
          <a:p>
            <a:pPr algn="just">
              <a:buFontTx/>
              <a:buChar char="-"/>
            </a:pPr>
            <a:endParaRPr lang="fr-FR" sz="4400" dirty="0"/>
          </a:p>
          <a:p>
            <a:pPr>
              <a:buFontTx/>
              <a:buChar char="-"/>
            </a:pPr>
            <a:endParaRPr lang="fr-FR" dirty="0"/>
          </a:p>
        </p:txBody>
      </p:sp>
      <p:sp>
        <p:nvSpPr>
          <p:cNvPr id="4" name="Espace réservé de la date 3">
            <a:extLst>
              <a:ext uri="{FF2B5EF4-FFF2-40B4-BE49-F238E27FC236}">
                <a16:creationId xmlns:a16="http://schemas.microsoft.com/office/drawing/2014/main" id="{711CA977-389C-4F1C-8F28-412192910083}"/>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50611971-8B01-49CA-965D-C825B9D5845A}"/>
              </a:ext>
            </a:extLst>
          </p:cNvPr>
          <p:cNvSpPr>
            <a:spLocks noGrp="1"/>
          </p:cNvSpPr>
          <p:nvPr>
            <p:ph type="sldNum" sz="quarter" idx="12"/>
          </p:nvPr>
        </p:nvSpPr>
        <p:spPr/>
        <p:txBody>
          <a:bodyPr/>
          <a:lstStyle/>
          <a:p>
            <a:fld id="{1A4AB998-FB24-4D55-85BD-932B30BB390E}" type="slidenum">
              <a:rPr lang="fr-FR" smtClean="0"/>
              <a:pPr/>
              <a:t>5</a:t>
            </a:fld>
            <a:endParaRPr lang="fr-FR" dirty="0"/>
          </a:p>
        </p:txBody>
      </p:sp>
      <p:pic>
        <p:nvPicPr>
          <p:cNvPr id="6" name="Image 5">
            <a:extLst>
              <a:ext uri="{FF2B5EF4-FFF2-40B4-BE49-F238E27FC236}">
                <a16:creationId xmlns:a16="http://schemas.microsoft.com/office/drawing/2014/main" id="{20B0E1F0-CEEE-4DE3-8508-36C68553B820}"/>
              </a:ext>
            </a:extLst>
          </p:cNvPr>
          <p:cNvPicPr>
            <a:picLocks noChangeAspect="1"/>
          </p:cNvPicPr>
          <p:nvPr/>
        </p:nvPicPr>
        <p:blipFill>
          <a:blip r:embed="rId2"/>
          <a:stretch>
            <a:fillRect/>
          </a:stretch>
        </p:blipFill>
        <p:spPr>
          <a:xfrm>
            <a:off x="6936645" y="5328929"/>
            <a:ext cx="1883827" cy="908383"/>
          </a:xfrm>
          <a:prstGeom prst="rect">
            <a:avLst/>
          </a:prstGeom>
        </p:spPr>
      </p:pic>
    </p:spTree>
    <p:extLst>
      <p:ext uri="{BB962C8B-B14F-4D97-AF65-F5344CB8AC3E}">
        <p14:creationId xmlns:p14="http://schemas.microsoft.com/office/powerpoint/2010/main" val="922783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BD6E7-D9C0-4C1E-97B8-1F9CD551F008}"/>
              </a:ext>
            </a:extLst>
          </p:cNvPr>
          <p:cNvSpPr>
            <a:spLocks noGrp="1"/>
          </p:cNvSpPr>
          <p:nvPr>
            <p:ph type="title"/>
          </p:nvPr>
        </p:nvSpPr>
        <p:spPr>
          <a:xfrm>
            <a:off x="0" y="2276872"/>
            <a:ext cx="9144000" cy="1440160"/>
          </a:xfrm>
        </p:spPr>
        <p:txBody>
          <a:bodyPr>
            <a:normAutofit/>
          </a:bodyPr>
          <a:lstStyle/>
          <a:p>
            <a:pPr algn="ctr"/>
            <a:r>
              <a:rPr lang="fr-FR" sz="4000" dirty="0">
                <a:effectLst>
                  <a:outerShdw blurRad="38100" dist="38100" dir="2700000" algn="tl">
                    <a:srgbClr val="000000">
                      <a:alpha val="43137"/>
                    </a:srgbClr>
                  </a:outerShdw>
                </a:effectLst>
              </a:rPr>
              <a:t>MERCI DE</a:t>
            </a:r>
            <a:br>
              <a:rPr lang="fr-FR" sz="4000" dirty="0">
                <a:effectLst>
                  <a:outerShdw blurRad="38100" dist="38100" dir="2700000" algn="tl">
                    <a:srgbClr val="000000">
                      <a:alpha val="43137"/>
                    </a:srgbClr>
                  </a:outerShdw>
                </a:effectLst>
              </a:rPr>
            </a:br>
            <a:r>
              <a:rPr lang="fr-FR" sz="4000" dirty="0">
                <a:effectLst>
                  <a:outerShdw blurRad="38100" dist="38100" dir="2700000" algn="tl">
                    <a:srgbClr val="000000">
                      <a:alpha val="43137"/>
                    </a:srgbClr>
                  </a:outerShdw>
                </a:effectLst>
              </a:rPr>
              <a:t>VOTRE ATTENTION</a:t>
            </a:r>
          </a:p>
        </p:txBody>
      </p:sp>
      <p:sp>
        <p:nvSpPr>
          <p:cNvPr id="4" name="Espace réservé de la date 3">
            <a:extLst>
              <a:ext uri="{FF2B5EF4-FFF2-40B4-BE49-F238E27FC236}">
                <a16:creationId xmlns:a16="http://schemas.microsoft.com/office/drawing/2014/main" id="{3C9B0A71-98A7-4B06-BFF5-868138BB3A59}"/>
              </a:ext>
            </a:extLst>
          </p:cNvPr>
          <p:cNvSpPr>
            <a:spLocks noGrp="1"/>
          </p:cNvSpPr>
          <p:nvPr>
            <p:ph type="dt" sz="half" idx="10"/>
          </p:nvPr>
        </p:nvSpPr>
        <p:spPr/>
        <p:txBody>
          <a:bodyPr/>
          <a:lstStyle/>
          <a:p>
            <a:fld id="{F978C9DF-8E8A-4FF1-96B9-646EA61922FC}"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0363D96E-E6CD-4C2E-9AAA-6E17F2770B6E}"/>
              </a:ext>
            </a:extLst>
          </p:cNvPr>
          <p:cNvSpPr>
            <a:spLocks noGrp="1"/>
          </p:cNvSpPr>
          <p:nvPr>
            <p:ph type="sldNum" sz="quarter" idx="12"/>
          </p:nvPr>
        </p:nvSpPr>
        <p:spPr/>
        <p:txBody>
          <a:bodyPr/>
          <a:lstStyle/>
          <a:p>
            <a:fld id="{1A4AB998-FB24-4D55-85BD-932B30BB390E}" type="slidenum">
              <a:rPr lang="fr-FR" smtClean="0"/>
              <a:pPr/>
              <a:t>50</a:t>
            </a:fld>
            <a:endParaRPr lang="fr-FR" dirty="0"/>
          </a:p>
        </p:txBody>
      </p:sp>
      <p:pic>
        <p:nvPicPr>
          <p:cNvPr id="9" name="Image 8">
            <a:extLst>
              <a:ext uri="{FF2B5EF4-FFF2-40B4-BE49-F238E27FC236}">
                <a16:creationId xmlns:a16="http://schemas.microsoft.com/office/drawing/2014/main" id="{CEF4B062-E23D-4282-9973-1E78C20F5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362" y="5327549"/>
            <a:ext cx="1885110" cy="909763"/>
          </a:xfrm>
          <a:prstGeom prst="rect">
            <a:avLst/>
          </a:prstGeom>
        </p:spPr>
      </p:pic>
    </p:spTree>
    <p:extLst>
      <p:ext uri="{BB962C8B-B14F-4D97-AF65-F5344CB8AC3E}">
        <p14:creationId xmlns:p14="http://schemas.microsoft.com/office/powerpoint/2010/main" val="152695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FC46A-1347-4A97-9189-1C38C2E5D700}"/>
              </a:ext>
            </a:extLst>
          </p:cNvPr>
          <p:cNvSpPr>
            <a:spLocks noGrp="1"/>
          </p:cNvSpPr>
          <p:nvPr>
            <p:ph type="title"/>
          </p:nvPr>
        </p:nvSpPr>
        <p:spPr>
          <a:xfrm>
            <a:off x="467544" y="501604"/>
            <a:ext cx="7776864" cy="432048"/>
          </a:xfrm>
        </p:spPr>
        <p:txBody>
          <a:bodyPr/>
          <a:lstStyle/>
          <a:p>
            <a:r>
              <a:rPr lang="fr-FR" sz="2400" dirty="0"/>
              <a:t>ELEMENTS DE CONTEXTE</a:t>
            </a:r>
          </a:p>
        </p:txBody>
      </p:sp>
      <p:sp>
        <p:nvSpPr>
          <p:cNvPr id="3" name="Espace réservé du contenu 2">
            <a:extLst>
              <a:ext uri="{FF2B5EF4-FFF2-40B4-BE49-F238E27FC236}">
                <a16:creationId xmlns:a16="http://schemas.microsoft.com/office/drawing/2014/main" id="{ECBFA781-C169-49CA-B719-BA7621342D6E}"/>
              </a:ext>
            </a:extLst>
          </p:cNvPr>
          <p:cNvSpPr>
            <a:spLocks noGrp="1"/>
          </p:cNvSpPr>
          <p:nvPr>
            <p:ph idx="1"/>
          </p:nvPr>
        </p:nvSpPr>
        <p:spPr>
          <a:xfrm>
            <a:off x="448415" y="1196751"/>
            <a:ext cx="8247170" cy="4464497"/>
          </a:xfrm>
        </p:spPr>
        <p:txBody>
          <a:bodyPr>
            <a:normAutofit/>
          </a:bodyPr>
          <a:lstStyle/>
          <a:p>
            <a:pPr algn="just"/>
            <a:r>
              <a:rPr lang="fr-FR" sz="2400" dirty="0"/>
              <a:t>Depuis les orientations budgétaires, les principaux éléments nouveaux permettant l’élaboration du budget ont été les suivants </a:t>
            </a:r>
            <a:r>
              <a:rPr lang="fr-FR" dirty="0"/>
              <a:t>:</a:t>
            </a:r>
          </a:p>
          <a:p>
            <a:pPr algn="just"/>
            <a:r>
              <a:rPr lang="fr-FR" dirty="0"/>
              <a:t>- </a:t>
            </a:r>
            <a:r>
              <a:rPr lang="fr-FR" sz="2400" dirty="0"/>
              <a:t>répartition des crédits de fonctionnement entre les services (chapitre 011) ;</a:t>
            </a:r>
          </a:p>
          <a:p>
            <a:pPr algn="just"/>
            <a:r>
              <a:rPr lang="fr-FR" sz="2400" dirty="0"/>
              <a:t>- communication par les services fiscaux des éléments de fiscalité 2025 (bases d’imposition, compensations diverses) ;</a:t>
            </a:r>
          </a:p>
          <a:p>
            <a:pPr algn="just"/>
            <a:r>
              <a:rPr lang="fr-FR" dirty="0"/>
              <a:t>- </a:t>
            </a:r>
            <a:r>
              <a:rPr lang="fr-FR" sz="2400" dirty="0"/>
              <a:t>individualisation par la commission travaux des priorités en matière d’investissements courants ;</a:t>
            </a:r>
          </a:p>
        </p:txBody>
      </p:sp>
      <p:sp>
        <p:nvSpPr>
          <p:cNvPr id="4" name="Espace réservé de la date 3">
            <a:extLst>
              <a:ext uri="{FF2B5EF4-FFF2-40B4-BE49-F238E27FC236}">
                <a16:creationId xmlns:a16="http://schemas.microsoft.com/office/drawing/2014/main" id="{54F64F85-8AFB-47A2-BC40-1C7F16B81473}"/>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28FFD9AC-6FA6-4240-A674-2E7B7F09BA05}"/>
              </a:ext>
            </a:extLst>
          </p:cNvPr>
          <p:cNvSpPr>
            <a:spLocks noGrp="1"/>
          </p:cNvSpPr>
          <p:nvPr>
            <p:ph type="sldNum" sz="quarter" idx="12"/>
          </p:nvPr>
        </p:nvSpPr>
        <p:spPr/>
        <p:txBody>
          <a:bodyPr/>
          <a:lstStyle/>
          <a:p>
            <a:fld id="{1A4AB998-FB24-4D55-85BD-932B30BB390E}" type="slidenum">
              <a:rPr lang="fr-FR" smtClean="0"/>
              <a:pPr/>
              <a:t>6</a:t>
            </a:fld>
            <a:endParaRPr lang="fr-FR" dirty="0"/>
          </a:p>
        </p:txBody>
      </p:sp>
      <p:pic>
        <p:nvPicPr>
          <p:cNvPr id="6" name="Image 5">
            <a:extLst>
              <a:ext uri="{FF2B5EF4-FFF2-40B4-BE49-F238E27FC236}">
                <a16:creationId xmlns:a16="http://schemas.microsoft.com/office/drawing/2014/main" id="{6367E63B-DE73-4DA6-9C47-8FF8A27A1EEB}"/>
              </a:ext>
            </a:extLst>
          </p:cNvPr>
          <p:cNvPicPr>
            <a:picLocks noChangeAspect="1"/>
          </p:cNvPicPr>
          <p:nvPr/>
        </p:nvPicPr>
        <p:blipFill>
          <a:blip r:embed="rId2"/>
          <a:stretch>
            <a:fillRect/>
          </a:stretch>
        </p:blipFill>
        <p:spPr>
          <a:xfrm>
            <a:off x="6811758" y="5470155"/>
            <a:ext cx="1883827" cy="908383"/>
          </a:xfrm>
          <a:prstGeom prst="rect">
            <a:avLst/>
          </a:prstGeom>
        </p:spPr>
      </p:pic>
    </p:spTree>
    <p:extLst>
      <p:ext uri="{BB962C8B-B14F-4D97-AF65-F5344CB8AC3E}">
        <p14:creationId xmlns:p14="http://schemas.microsoft.com/office/powerpoint/2010/main" val="56099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C4CEB-6EDA-402A-AB52-4D306BF3150C}"/>
              </a:ext>
            </a:extLst>
          </p:cNvPr>
          <p:cNvSpPr>
            <a:spLocks noGrp="1"/>
          </p:cNvSpPr>
          <p:nvPr>
            <p:ph type="title"/>
          </p:nvPr>
        </p:nvSpPr>
        <p:spPr>
          <a:xfrm>
            <a:off x="467544" y="483568"/>
            <a:ext cx="7632848" cy="432048"/>
          </a:xfrm>
        </p:spPr>
        <p:txBody>
          <a:bodyPr/>
          <a:lstStyle/>
          <a:p>
            <a:r>
              <a:rPr lang="fr-FR" dirty="0"/>
              <a:t>Section de fonctionnement– Dépenses 2025</a:t>
            </a:r>
          </a:p>
        </p:txBody>
      </p:sp>
      <p:sp>
        <p:nvSpPr>
          <p:cNvPr id="3" name="Espace réservé du contenu 2">
            <a:extLst>
              <a:ext uri="{FF2B5EF4-FFF2-40B4-BE49-F238E27FC236}">
                <a16:creationId xmlns:a16="http://schemas.microsoft.com/office/drawing/2014/main" id="{F8364C23-2963-439D-BC7F-0273FA24206F}"/>
              </a:ext>
            </a:extLst>
          </p:cNvPr>
          <p:cNvSpPr>
            <a:spLocks noGrp="1"/>
          </p:cNvSpPr>
          <p:nvPr>
            <p:ph idx="1"/>
          </p:nvPr>
        </p:nvSpPr>
        <p:spPr>
          <a:xfrm>
            <a:off x="611560" y="1140962"/>
            <a:ext cx="7848872" cy="4248472"/>
          </a:xfrm>
        </p:spPr>
        <p:txBody>
          <a:bodyPr>
            <a:normAutofit/>
          </a:bodyPr>
          <a:lstStyle/>
          <a:p>
            <a:pPr algn="just"/>
            <a:r>
              <a:rPr lang="fr-FR" sz="2400" b="1" u="sng" dirty="0"/>
              <a:t>Chapitre 011 – charges à caractère général (2 900 000 €)</a:t>
            </a:r>
          </a:p>
          <a:p>
            <a:pPr algn="just"/>
            <a:r>
              <a:rPr lang="fr-FR" sz="2400" dirty="0"/>
              <a:t>Idem Budget Annexe Crédits des services ramenés à environ -4% par rapport aux prévisions 2024</a:t>
            </a:r>
          </a:p>
          <a:p>
            <a:pPr algn="just"/>
            <a:r>
              <a:rPr lang="fr-FR" sz="2400" dirty="0"/>
              <a:t>Rappel : impact fort de l’augmentation du prix du gaz (+85%) – cotisations assurances toujours très élevées mais globalement stabilisées par rapport à 2024</a:t>
            </a:r>
          </a:p>
          <a:p>
            <a:pPr algn="just"/>
            <a:r>
              <a:rPr lang="fr-FR" sz="2400" dirty="0"/>
              <a:t>Les prévisions 2025 à ce chapitre intègrent en outre :</a:t>
            </a:r>
          </a:p>
          <a:p>
            <a:pPr algn="just"/>
            <a:r>
              <a:rPr lang="fr-FR" sz="2400" dirty="0"/>
              <a:t>§ le coût, à hauteur de 25 K€, de l’accueil d’une étape du tour cycliste Poitou-Charentes ;</a:t>
            </a:r>
          </a:p>
        </p:txBody>
      </p:sp>
      <p:sp>
        <p:nvSpPr>
          <p:cNvPr id="4" name="Espace réservé de la date 3">
            <a:extLst>
              <a:ext uri="{FF2B5EF4-FFF2-40B4-BE49-F238E27FC236}">
                <a16:creationId xmlns:a16="http://schemas.microsoft.com/office/drawing/2014/main" id="{C886E2AF-BA4F-4CCF-9911-9A3ABD9FE91D}"/>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1843C9B0-82A5-49C6-8171-855F1F270AC1}"/>
              </a:ext>
            </a:extLst>
          </p:cNvPr>
          <p:cNvSpPr>
            <a:spLocks noGrp="1"/>
          </p:cNvSpPr>
          <p:nvPr>
            <p:ph type="sldNum" sz="quarter" idx="12"/>
          </p:nvPr>
        </p:nvSpPr>
        <p:spPr/>
        <p:txBody>
          <a:bodyPr/>
          <a:lstStyle/>
          <a:p>
            <a:fld id="{1A4AB998-FB24-4D55-85BD-932B30BB390E}" type="slidenum">
              <a:rPr lang="fr-FR" smtClean="0"/>
              <a:pPr/>
              <a:t>7</a:t>
            </a:fld>
            <a:endParaRPr lang="fr-FR" dirty="0"/>
          </a:p>
        </p:txBody>
      </p:sp>
      <p:pic>
        <p:nvPicPr>
          <p:cNvPr id="6" name="Image 5">
            <a:extLst>
              <a:ext uri="{FF2B5EF4-FFF2-40B4-BE49-F238E27FC236}">
                <a16:creationId xmlns:a16="http://schemas.microsoft.com/office/drawing/2014/main" id="{6BCDA3BC-892E-4241-8ADC-222199DC6037}"/>
              </a:ext>
            </a:extLst>
          </p:cNvPr>
          <p:cNvPicPr>
            <a:picLocks noChangeAspect="1"/>
          </p:cNvPicPr>
          <p:nvPr/>
        </p:nvPicPr>
        <p:blipFill>
          <a:blip r:embed="rId2"/>
          <a:stretch>
            <a:fillRect/>
          </a:stretch>
        </p:blipFill>
        <p:spPr>
          <a:xfrm>
            <a:off x="6939485" y="5495088"/>
            <a:ext cx="1883827" cy="908383"/>
          </a:xfrm>
          <a:prstGeom prst="rect">
            <a:avLst/>
          </a:prstGeom>
        </p:spPr>
      </p:pic>
    </p:spTree>
    <p:extLst>
      <p:ext uri="{BB962C8B-B14F-4D97-AF65-F5344CB8AC3E}">
        <p14:creationId xmlns:p14="http://schemas.microsoft.com/office/powerpoint/2010/main" val="232137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07972-F82F-43B7-87C0-5DB3FE5EE0CD}"/>
              </a:ext>
            </a:extLst>
          </p:cNvPr>
          <p:cNvSpPr>
            <a:spLocks noGrp="1"/>
          </p:cNvSpPr>
          <p:nvPr>
            <p:ph type="title"/>
          </p:nvPr>
        </p:nvSpPr>
        <p:spPr>
          <a:xfrm>
            <a:off x="611560" y="492308"/>
            <a:ext cx="7632848" cy="432048"/>
          </a:xfrm>
        </p:spPr>
        <p:txBody>
          <a:bodyPr/>
          <a:lstStyle/>
          <a:p>
            <a:r>
              <a:rPr lang="fr-FR" dirty="0"/>
              <a:t>Section de fonctionnement– Dépenses 2025</a:t>
            </a:r>
          </a:p>
        </p:txBody>
      </p:sp>
      <p:sp>
        <p:nvSpPr>
          <p:cNvPr id="3" name="Espace réservé du contenu 2">
            <a:extLst>
              <a:ext uri="{FF2B5EF4-FFF2-40B4-BE49-F238E27FC236}">
                <a16:creationId xmlns:a16="http://schemas.microsoft.com/office/drawing/2014/main" id="{5795987C-2D64-4528-9F03-8AC38EB7C586}"/>
              </a:ext>
            </a:extLst>
          </p:cNvPr>
          <p:cNvSpPr>
            <a:spLocks noGrp="1"/>
          </p:cNvSpPr>
          <p:nvPr>
            <p:ph idx="1"/>
          </p:nvPr>
        </p:nvSpPr>
        <p:spPr>
          <a:xfrm>
            <a:off x="755576" y="1204570"/>
            <a:ext cx="7344816" cy="4248472"/>
          </a:xfrm>
        </p:spPr>
        <p:txBody>
          <a:bodyPr>
            <a:normAutofit/>
          </a:bodyPr>
          <a:lstStyle/>
          <a:p>
            <a:pPr algn="just"/>
            <a:r>
              <a:rPr lang="fr-FR" sz="2400" dirty="0"/>
              <a:t>§ le coût, à hauteur de 15 K€, de l’achat d’un spectacle dans le cadre du festival les « temps d’art » ;</a:t>
            </a:r>
          </a:p>
          <a:p>
            <a:pPr algn="just"/>
            <a:r>
              <a:rPr lang="fr-FR" sz="2400" dirty="0"/>
              <a:t>§ le coût d’une étude, à hauteur de 20 K€, qui vient de démarrer sur la faisabilité et la préfiguration d’un Espace de Vie Sociale sur le territoire Est de GPCU (CTG – subventionnée à hauteur de 50% par GPCU) ;</a:t>
            </a:r>
          </a:p>
          <a:p>
            <a:pPr algn="just"/>
            <a:r>
              <a:rPr lang="fr-FR" sz="2400" dirty="0"/>
              <a:t>Le principe d’une provision de 390</a:t>
            </a:r>
            <a:r>
              <a:rPr lang="fr-FR" sz="2400" b="1" dirty="0"/>
              <a:t> </a:t>
            </a:r>
            <a:r>
              <a:rPr lang="fr-FR" sz="2400" dirty="0"/>
              <a:t>K€, anciennement « dépenses imprévues » est maintenu ;</a:t>
            </a:r>
          </a:p>
        </p:txBody>
      </p:sp>
      <p:sp>
        <p:nvSpPr>
          <p:cNvPr id="4" name="Espace réservé de la date 3">
            <a:extLst>
              <a:ext uri="{FF2B5EF4-FFF2-40B4-BE49-F238E27FC236}">
                <a16:creationId xmlns:a16="http://schemas.microsoft.com/office/drawing/2014/main" id="{0C0926D1-9B3C-4BBF-88F1-D854D3189F3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A390C42C-E00B-4D64-A227-3332D2F3541D}"/>
              </a:ext>
            </a:extLst>
          </p:cNvPr>
          <p:cNvSpPr>
            <a:spLocks noGrp="1"/>
          </p:cNvSpPr>
          <p:nvPr>
            <p:ph type="sldNum" sz="quarter" idx="12"/>
          </p:nvPr>
        </p:nvSpPr>
        <p:spPr/>
        <p:txBody>
          <a:bodyPr/>
          <a:lstStyle/>
          <a:p>
            <a:fld id="{1A4AB998-FB24-4D55-85BD-932B30BB390E}" type="slidenum">
              <a:rPr lang="fr-FR" smtClean="0"/>
              <a:pPr/>
              <a:t>8</a:t>
            </a:fld>
            <a:endParaRPr lang="fr-FR" dirty="0"/>
          </a:p>
        </p:txBody>
      </p:sp>
      <p:pic>
        <p:nvPicPr>
          <p:cNvPr id="6" name="Image 5">
            <a:extLst>
              <a:ext uri="{FF2B5EF4-FFF2-40B4-BE49-F238E27FC236}">
                <a16:creationId xmlns:a16="http://schemas.microsoft.com/office/drawing/2014/main" id="{F86C2601-0120-4B77-A5AA-ABEBD14CF02F}"/>
              </a:ext>
            </a:extLst>
          </p:cNvPr>
          <p:cNvPicPr>
            <a:picLocks noChangeAspect="1"/>
          </p:cNvPicPr>
          <p:nvPr/>
        </p:nvPicPr>
        <p:blipFill>
          <a:blip r:embed="rId2"/>
          <a:stretch>
            <a:fillRect/>
          </a:stretch>
        </p:blipFill>
        <p:spPr>
          <a:xfrm>
            <a:off x="6936645" y="5256921"/>
            <a:ext cx="1883827" cy="908383"/>
          </a:xfrm>
          <a:prstGeom prst="rect">
            <a:avLst/>
          </a:prstGeom>
        </p:spPr>
      </p:pic>
    </p:spTree>
    <p:extLst>
      <p:ext uri="{BB962C8B-B14F-4D97-AF65-F5344CB8AC3E}">
        <p14:creationId xmlns:p14="http://schemas.microsoft.com/office/powerpoint/2010/main" val="12201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4444A-B340-CE41-55AE-7B9ADDA7452E}"/>
              </a:ext>
            </a:extLst>
          </p:cNvPr>
          <p:cNvSpPr>
            <a:spLocks noGrp="1"/>
          </p:cNvSpPr>
          <p:nvPr>
            <p:ph type="title"/>
          </p:nvPr>
        </p:nvSpPr>
        <p:spPr/>
        <p:txBody>
          <a:bodyPr/>
          <a:lstStyle/>
          <a:p>
            <a:r>
              <a:rPr lang="fr-FR" sz="2400" dirty="0"/>
              <a:t>Section de fonctionnement – dépenses 2025</a:t>
            </a:r>
          </a:p>
        </p:txBody>
      </p:sp>
      <p:sp>
        <p:nvSpPr>
          <p:cNvPr id="4" name="Espace réservé de la date 3">
            <a:extLst>
              <a:ext uri="{FF2B5EF4-FFF2-40B4-BE49-F238E27FC236}">
                <a16:creationId xmlns:a16="http://schemas.microsoft.com/office/drawing/2014/main" id="{0163134A-88D5-D87C-3B24-14FAD4F9C725}"/>
              </a:ext>
            </a:extLst>
          </p:cNvPr>
          <p:cNvSpPr>
            <a:spLocks noGrp="1"/>
          </p:cNvSpPr>
          <p:nvPr>
            <p:ph type="dt" sz="half" idx="10"/>
          </p:nvPr>
        </p:nvSpPr>
        <p:spPr/>
        <p:txBody>
          <a:bodyPr/>
          <a:lstStyle/>
          <a:p>
            <a:fld id="{02D65440-127E-4FDA-89FE-7609D47384E7}" type="datetime1">
              <a:rPr lang="fr-FR" smtClean="0"/>
              <a:pPr/>
              <a:t>31/03/2025</a:t>
            </a:fld>
            <a:endParaRPr lang="fr-FR" dirty="0"/>
          </a:p>
        </p:txBody>
      </p:sp>
      <p:sp>
        <p:nvSpPr>
          <p:cNvPr id="5" name="Espace réservé du numéro de diapositive 4">
            <a:extLst>
              <a:ext uri="{FF2B5EF4-FFF2-40B4-BE49-F238E27FC236}">
                <a16:creationId xmlns:a16="http://schemas.microsoft.com/office/drawing/2014/main" id="{882C2384-9042-9E21-6B27-9116A4BCC1D2}"/>
              </a:ext>
            </a:extLst>
          </p:cNvPr>
          <p:cNvSpPr>
            <a:spLocks noGrp="1"/>
          </p:cNvSpPr>
          <p:nvPr>
            <p:ph type="sldNum" sz="quarter" idx="12"/>
          </p:nvPr>
        </p:nvSpPr>
        <p:spPr/>
        <p:txBody>
          <a:bodyPr/>
          <a:lstStyle/>
          <a:p>
            <a:fld id="{1A4AB998-FB24-4D55-85BD-932B30BB390E}" type="slidenum">
              <a:rPr lang="fr-FR" smtClean="0"/>
              <a:pPr/>
              <a:t>9</a:t>
            </a:fld>
            <a:endParaRPr lang="fr-FR" dirty="0"/>
          </a:p>
        </p:txBody>
      </p:sp>
      <p:graphicFrame>
        <p:nvGraphicFramePr>
          <p:cNvPr id="6" name="Espace réservé du contenu 5">
            <a:extLst>
              <a:ext uri="{FF2B5EF4-FFF2-40B4-BE49-F238E27FC236}">
                <a16:creationId xmlns:a16="http://schemas.microsoft.com/office/drawing/2014/main" id="{96E27375-967D-22D6-1108-C6914DD9F55C}"/>
              </a:ext>
            </a:extLst>
          </p:cNvPr>
          <p:cNvGraphicFramePr>
            <a:graphicFrameLocks noGrp="1"/>
          </p:cNvGraphicFramePr>
          <p:nvPr>
            <p:ph idx="1"/>
          </p:nvPr>
        </p:nvGraphicFramePr>
        <p:xfrm>
          <a:off x="467544" y="1628774"/>
          <a:ext cx="8208912" cy="4392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1681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10974</TotalTime>
  <Words>3306</Words>
  <Application>Microsoft Office PowerPoint</Application>
  <PresentationFormat>Affichage à l'écran (4:3)</PresentationFormat>
  <Paragraphs>354</Paragraphs>
  <Slides>50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50</vt:i4>
      </vt:variant>
    </vt:vector>
  </HeadingPairs>
  <TitlesOfParts>
    <vt:vector size="53" baseType="lpstr">
      <vt:lpstr>Arial</vt:lpstr>
      <vt:lpstr>Calibri</vt:lpstr>
      <vt:lpstr>Thème Office</vt:lpstr>
      <vt:lpstr>Présentation PowerPoint</vt:lpstr>
      <vt:lpstr>BUDGET PRIMITIF   2025</vt:lpstr>
      <vt:lpstr>Présentation PowerPoint</vt:lpstr>
      <vt:lpstr>                ELEMENTS DE CONTEXTE</vt:lpstr>
      <vt:lpstr>ELEMENTS DE CONTEXTE</vt:lpstr>
      <vt:lpstr>ELEMENTS DE CONTEXTE</vt:lpstr>
      <vt:lpstr>Section de fonctionnement– Dépenses 2025</vt:lpstr>
      <vt:lpstr>Section de fonctionnement– Dépenses 2025</vt:lpstr>
      <vt:lpstr>Section de fonctionnement – dépenses 2025</vt:lpstr>
      <vt:lpstr>Section de fonctionnement – dépenses 2025</vt:lpstr>
      <vt:lpstr>Section de fonctionnement –Dépenses 2025</vt:lpstr>
      <vt:lpstr>Section de fonctionnement –Dépenses 2025</vt:lpstr>
      <vt:lpstr>Section de fonctionnement –Dépenses 2025</vt:lpstr>
      <vt:lpstr>Section de fonctionnement –Dépenses 2025</vt:lpstr>
      <vt:lpstr>Section de fonctionnement – Dépenses 2025</vt:lpstr>
      <vt:lpstr>Section de fonctionnement – Dépenses 2025</vt:lpstr>
      <vt:lpstr>Section de fonctionnement – Dépenses 2025</vt:lpstr>
      <vt:lpstr>Section de fonctionnement – Recettes 2025</vt:lpstr>
      <vt:lpstr>Section de fonctionnement – Recettes 2025</vt:lpstr>
      <vt:lpstr>Section de fonctionnement – Recettes 2025</vt:lpstr>
      <vt:lpstr>Section de fonctionnement – Recettes 2025</vt:lpstr>
      <vt:lpstr>Section de fonctionnement – Recettes 2025 </vt:lpstr>
      <vt:lpstr>Section de fonctionnement –Recettes 2025</vt:lpstr>
      <vt:lpstr>Section de fonctionnement – Recettes 2025 </vt:lpstr>
      <vt:lpstr>Section de fonctionnement-Recettes 2025</vt:lpstr>
      <vt:lpstr>Section de fonctionnement – Recettes 2025 </vt:lpstr>
      <vt:lpstr>Section de fonctionnement-Recettes 2025</vt:lpstr>
      <vt:lpstr>Section de fonctionnement – recettes 2025</vt:lpstr>
      <vt:lpstr>SECTION D’INVESTISSEMENT</vt:lpstr>
      <vt:lpstr>Section d’investissement – Dépenses 2025</vt:lpstr>
      <vt:lpstr>Section d’investissement – dépenses 2025</vt:lpstr>
      <vt:lpstr>Section d’investissement – Dépenses 2025</vt:lpstr>
      <vt:lpstr>Section d’investissement-Dépenses 2025</vt:lpstr>
      <vt:lpstr>Section d’investissement – dépenses 2025</vt:lpstr>
      <vt:lpstr>Section d’investissement – Dépenses 2025</vt:lpstr>
      <vt:lpstr>Section d’investissement – Dépenses 2025</vt:lpstr>
      <vt:lpstr>Section d’investissement – recettes 2025</vt:lpstr>
      <vt:lpstr>Section d’investissement –recettes 2025</vt:lpstr>
      <vt:lpstr>Section d’investissement –recettes 2025</vt:lpstr>
      <vt:lpstr>CONCLUSION</vt:lpstr>
      <vt:lpstr>BUDGET PRIMITIF   2025 BUDGET ANNEXE CAMPING MUNICIPAL</vt:lpstr>
      <vt:lpstr>Budget annexe camping municipal</vt:lpstr>
      <vt:lpstr>Budget annexe camping municipal</vt:lpstr>
      <vt:lpstr>BUDGET PRIMITIF   2025 BUDGETs ANNEXEs HABITAT</vt:lpstr>
      <vt:lpstr>Budgets annexes habitat</vt:lpstr>
      <vt:lpstr>Budgets annexes habitat</vt:lpstr>
      <vt:lpstr>Budgets annexes habitat</vt:lpstr>
      <vt:lpstr>BUDGET PRIMITIF   2025 CONSOLIDATION PRINCIPAL ET ANNEXES</vt:lpstr>
      <vt:lpstr>Consolidation </vt:lpstr>
      <vt:lpstr>MERCI DE VOTRE ATTENTION</vt:lpstr>
    </vt:vector>
  </TitlesOfParts>
  <Company>Mairie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MANIEN Emmanuel</dc:creator>
  <cp:lastModifiedBy>dgs</cp:lastModifiedBy>
  <cp:revision>462</cp:revision>
  <cp:lastPrinted>2025-02-19T17:21:33Z</cp:lastPrinted>
  <dcterms:created xsi:type="dcterms:W3CDTF">2020-11-23T21:33:03Z</dcterms:created>
  <dcterms:modified xsi:type="dcterms:W3CDTF">2025-03-31T07:39:44Z</dcterms:modified>
</cp:coreProperties>
</file>